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318" r:id="rId3"/>
    <p:sldId id="319" r:id="rId4"/>
    <p:sldId id="306" r:id="rId5"/>
    <p:sldId id="307" r:id="rId6"/>
    <p:sldId id="308" r:id="rId7"/>
    <p:sldId id="309" r:id="rId8"/>
    <p:sldId id="320" r:id="rId9"/>
    <p:sldId id="321" r:id="rId10"/>
    <p:sldId id="323" r:id="rId12"/>
    <p:sldId id="325" r:id="rId13"/>
    <p:sldId id="326" r:id="rId14"/>
    <p:sldId id="315" r:id="rId15"/>
    <p:sldId id="316" r:id="rId16"/>
    <p:sldId id="317" r:id="rId17"/>
    <p:sldId id="327" r:id="rId18"/>
    <p:sldId id="328" r:id="rId19"/>
    <p:sldId id="329" r:id="rId20"/>
    <p:sldId id="330" r:id="rId21"/>
    <p:sldId id="331" r:id="rId22"/>
    <p:sldId id="384" r:id="rId23"/>
    <p:sldId id="332" r:id="rId24"/>
    <p:sldId id="366" r:id="rId25"/>
    <p:sldId id="367" r:id="rId26"/>
    <p:sldId id="388" r:id="rId27"/>
    <p:sldId id="389" r:id="rId28"/>
    <p:sldId id="311" r:id="rId29"/>
    <p:sldId id="298" r:id="rId30"/>
    <p:sldId id="385" r:id="rId31"/>
    <p:sldId id="297" r:id="rId32"/>
    <p:sldId id="296" r:id="rId33"/>
    <p:sldId id="310" r:id="rId34"/>
    <p:sldId id="386" r:id="rId35"/>
    <p:sldId id="387" r:id="rId36"/>
    <p:sldId id="312" r:id="rId37"/>
    <p:sldId id="293" r:id="rId38"/>
    <p:sldId id="294" r:id="rId39"/>
    <p:sldId id="289" r:id="rId40"/>
    <p:sldId id="368" r:id="rId41"/>
    <p:sldId id="29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82" d="100"/>
          <a:sy n="82" d="100"/>
        </p:scale>
        <p:origin x="672" y="58"/>
      </p:cViewPr>
      <p:guideLst>
        <p:guide orient="horz" pos="2129"/>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6041291-D635-4BE3-AC35-AB6E1E4DD57D}" type="doc">
      <dgm:prSet loTypeId="urn:microsoft.com/office/officeart/2005/8/layout/matrix2" loCatId="matrix" qsTypeId="urn:microsoft.com/office/officeart/2005/8/quickstyle/simple1#1" qsCatId="simple" csTypeId="urn:microsoft.com/office/officeart/2005/8/colors/accent1_2#1" csCatId="accent1" phldr="0"/>
      <dgm:spPr/>
      <dgm:t>
        <a:bodyPr/>
        <a:lstStyle/>
        <a:p>
          <a:endParaRPr lang="en-US"/>
        </a:p>
      </dgm:t>
    </dgm:pt>
    <dgm:pt modelId="{4F093016-3D68-4793-B172-DD02F1715125}">
      <dgm:prSet phldrT="[Text]" phldr="0" custT="0"/>
      <dgm:spPr/>
      <dgm:t>
        <a:bodyPr vert="horz" wrap="square"/>
        <a:lstStyle/>
        <a:p>
          <a:pPr>
            <a:lnSpc>
              <a:spcPct val="100000"/>
            </a:lnSpc>
            <a:spcBef>
              <a:spcPct val="0"/>
            </a:spcBef>
            <a:spcAft>
              <a:spcPct val="35000"/>
            </a:spcAft>
          </a:pPr>
          <a:r>
            <a:rPr lang="en-US" dirty="0"/>
            <a:t>S</a:t>
          </a:r>
        </a:p>
      </dgm:t>
    </dgm:pt>
    <dgm:pt modelId="{FD1EE703-4776-4158-92E8-29BD072D7D38}" cxnId="{6E2103A4-5C73-4404-8AE2-779C2401AD84}" type="parTrans">
      <dgm:prSet/>
      <dgm:spPr/>
      <dgm:t>
        <a:bodyPr/>
        <a:lstStyle/>
        <a:p>
          <a:endParaRPr lang="en-US"/>
        </a:p>
      </dgm:t>
    </dgm:pt>
    <dgm:pt modelId="{BD8698B2-45A9-4B36-9D66-470492BCADB9}" cxnId="{6E2103A4-5C73-4404-8AE2-779C2401AD84}" type="sibTrans">
      <dgm:prSet/>
      <dgm:spPr/>
      <dgm:t>
        <a:bodyPr/>
        <a:lstStyle/>
        <a:p>
          <a:endParaRPr lang="en-US"/>
        </a:p>
      </dgm:t>
    </dgm:pt>
    <dgm:pt modelId="{66B58038-7E39-4350-97EE-BC50B1C2BADD}">
      <dgm:prSet phldrT="[Text]" phldr="0" custT="0"/>
      <dgm:spPr/>
      <dgm:t>
        <a:bodyPr vert="horz" wrap="square"/>
        <a:lstStyle/>
        <a:p>
          <a:pPr>
            <a:lnSpc>
              <a:spcPct val="100000"/>
            </a:lnSpc>
            <a:spcBef>
              <a:spcPct val="0"/>
            </a:spcBef>
            <a:spcAft>
              <a:spcPct val="35000"/>
            </a:spcAft>
          </a:pPr>
          <a:r>
            <a:rPr lang="en-US" dirty="0"/>
            <a:t>W</a:t>
          </a:r>
        </a:p>
      </dgm:t>
    </dgm:pt>
    <dgm:pt modelId="{63C89DD2-0104-4FBC-BAC0-619DFC355632}" cxnId="{FEA02E23-D3D6-45B4-96BF-83631BD61B25}" type="parTrans">
      <dgm:prSet/>
      <dgm:spPr/>
      <dgm:t>
        <a:bodyPr/>
        <a:lstStyle/>
        <a:p>
          <a:endParaRPr lang="en-US"/>
        </a:p>
      </dgm:t>
    </dgm:pt>
    <dgm:pt modelId="{8340A1C5-6FE6-47AE-979C-5FC207462CC7}" cxnId="{FEA02E23-D3D6-45B4-96BF-83631BD61B25}" type="sibTrans">
      <dgm:prSet/>
      <dgm:spPr/>
      <dgm:t>
        <a:bodyPr/>
        <a:lstStyle/>
        <a:p>
          <a:endParaRPr lang="en-US"/>
        </a:p>
      </dgm:t>
    </dgm:pt>
    <dgm:pt modelId="{8FBAB7DD-7892-49B8-A1A8-3FECC1DB42AD}">
      <dgm:prSet phldrT="[Text]" phldr="0" custT="0"/>
      <dgm:spPr/>
      <dgm:t>
        <a:bodyPr vert="horz" wrap="square"/>
        <a:lstStyle/>
        <a:p>
          <a:pPr>
            <a:lnSpc>
              <a:spcPct val="100000"/>
            </a:lnSpc>
            <a:spcBef>
              <a:spcPct val="0"/>
            </a:spcBef>
            <a:spcAft>
              <a:spcPct val="35000"/>
            </a:spcAft>
          </a:pPr>
          <a:r>
            <a:rPr lang="en-US" dirty="0"/>
            <a:t>O</a:t>
          </a:r>
        </a:p>
      </dgm:t>
    </dgm:pt>
    <dgm:pt modelId="{C6DDC852-4F81-44A2-8AA2-2C6074A1BB00}" cxnId="{848BB973-CB79-439F-B2CE-A5073F6DFE30}" type="parTrans">
      <dgm:prSet/>
      <dgm:spPr/>
      <dgm:t>
        <a:bodyPr/>
        <a:lstStyle/>
        <a:p>
          <a:endParaRPr lang="en-US"/>
        </a:p>
      </dgm:t>
    </dgm:pt>
    <dgm:pt modelId="{1B451D25-6E72-422E-89FF-100EC983836D}" cxnId="{848BB973-CB79-439F-B2CE-A5073F6DFE30}" type="sibTrans">
      <dgm:prSet/>
      <dgm:spPr/>
      <dgm:t>
        <a:bodyPr/>
        <a:lstStyle/>
        <a:p>
          <a:endParaRPr lang="en-US"/>
        </a:p>
      </dgm:t>
    </dgm:pt>
    <dgm:pt modelId="{D53F752B-610F-429D-A472-9101931EE029}">
      <dgm:prSet phldrT="[Text]" phldr="0" custT="0"/>
      <dgm:spPr/>
      <dgm:t>
        <a:bodyPr vert="horz" wrap="square"/>
        <a:lstStyle/>
        <a:p>
          <a:pPr>
            <a:lnSpc>
              <a:spcPct val="100000"/>
            </a:lnSpc>
            <a:spcBef>
              <a:spcPct val="0"/>
            </a:spcBef>
            <a:spcAft>
              <a:spcPct val="35000"/>
            </a:spcAft>
          </a:pPr>
          <a:r>
            <a:rPr lang="en-US" dirty="0"/>
            <a:t>T</a:t>
          </a:r>
        </a:p>
      </dgm:t>
    </dgm:pt>
    <dgm:pt modelId="{015AB307-BE2E-4D9C-AB71-C46979A3E022}" cxnId="{DCFEB050-1797-4106-B16B-54DD23A626EA}" type="parTrans">
      <dgm:prSet/>
      <dgm:spPr/>
      <dgm:t>
        <a:bodyPr/>
        <a:lstStyle/>
        <a:p>
          <a:endParaRPr lang="en-US"/>
        </a:p>
      </dgm:t>
    </dgm:pt>
    <dgm:pt modelId="{EA505F1C-9A9F-4E78-81A0-992A7B10F592}" cxnId="{DCFEB050-1797-4106-B16B-54DD23A626EA}" type="sibTrans">
      <dgm:prSet/>
      <dgm:spPr/>
      <dgm:t>
        <a:bodyPr/>
        <a:lstStyle/>
        <a:p>
          <a:endParaRPr lang="en-US"/>
        </a:p>
      </dgm:t>
    </dgm:pt>
    <dgm:pt modelId="{1452221C-C0D0-436E-B600-CF1715C402B1}" type="pres">
      <dgm:prSet presAssocID="{26041291-D635-4BE3-AC35-AB6E1E4DD57D}" presName="matrix" presStyleCnt="0">
        <dgm:presLayoutVars>
          <dgm:chMax val="1"/>
          <dgm:dir/>
          <dgm:resizeHandles val="exact"/>
        </dgm:presLayoutVars>
      </dgm:prSet>
      <dgm:spPr/>
    </dgm:pt>
    <dgm:pt modelId="{D7380329-DE0D-4E75-BDE5-FECB49DD4A0C}" type="pres">
      <dgm:prSet presAssocID="{26041291-D635-4BE3-AC35-AB6E1E4DD57D}" presName="axisShape" presStyleLbl="bgShp" presStyleIdx="0" presStyleCnt="1"/>
      <dgm:spPr/>
    </dgm:pt>
    <dgm:pt modelId="{B57255DA-6BEB-4C3A-A336-08DFB6A44E0E}" type="pres">
      <dgm:prSet presAssocID="{26041291-D635-4BE3-AC35-AB6E1E4DD57D}" presName="rect1" presStyleLbl="node1" presStyleIdx="0" presStyleCnt="4">
        <dgm:presLayoutVars>
          <dgm:chMax val="0"/>
          <dgm:chPref val="0"/>
          <dgm:bulletEnabled val="1"/>
        </dgm:presLayoutVars>
      </dgm:prSet>
      <dgm:spPr/>
    </dgm:pt>
    <dgm:pt modelId="{D33864A5-2930-4565-8D60-52D0BFA1CD67}" type="pres">
      <dgm:prSet presAssocID="{26041291-D635-4BE3-AC35-AB6E1E4DD57D}" presName="rect2" presStyleLbl="node1" presStyleIdx="1" presStyleCnt="4">
        <dgm:presLayoutVars>
          <dgm:chMax val="0"/>
          <dgm:chPref val="0"/>
          <dgm:bulletEnabled val="1"/>
        </dgm:presLayoutVars>
      </dgm:prSet>
      <dgm:spPr/>
    </dgm:pt>
    <dgm:pt modelId="{7E4CFBEB-CAD6-4093-9908-0A80DECB2C27}" type="pres">
      <dgm:prSet presAssocID="{26041291-D635-4BE3-AC35-AB6E1E4DD57D}" presName="rect3" presStyleLbl="node1" presStyleIdx="2" presStyleCnt="4">
        <dgm:presLayoutVars>
          <dgm:chMax val="0"/>
          <dgm:chPref val="0"/>
          <dgm:bulletEnabled val="1"/>
        </dgm:presLayoutVars>
      </dgm:prSet>
      <dgm:spPr/>
    </dgm:pt>
    <dgm:pt modelId="{3D576F72-6C28-484D-8F59-FD8FE8BD531D}" type="pres">
      <dgm:prSet presAssocID="{26041291-D635-4BE3-AC35-AB6E1E4DD57D}" presName="rect4" presStyleLbl="node1" presStyleIdx="3" presStyleCnt="4">
        <dgm:presLayoutVars>
          <dgm:chMax val="0"/>
          <dgm:chPref val="0"/>
          <dgm:bulletEnabled val="1"/>
        </dgm:presLayoutVars>
      </dgm:prSet>
      <dgm:spPr/>
    </dgm:pt>
  </dgm:ptLst>
  <dgm:cxnLst>
    <dgm:cxn modelId="{FEA02E23-D3D6-45B4-96BF-83631BD61B25}" srcId="{26041291-D635-4BE3-AC35-AB6E1E4DD57D}" destId="{66B58038-7E39-4350-97EE-BC50B1C2BADD}" srcOrd="1" destOrd="0" parTransId="{63C89DD2-0104-4FBC-BAC0-619DFC355632}" sibTransId="{8340A1C5-6FE6-47AE-979C-5FC207462CC7}"/>
    <dgm:cxn modelId="{DCFEB050-1797-4106-B16B-54DD23A626EA}" srcId="{26041291-D635-4BE3-AC35-AB6E1E4DD57D}" destId="{D53F752B-610F-429D-A472-9101931EE029}" srcOrd="3" destOrd="0" parTransId="{015AB307-BE2E-4D9C-AB71-C46979A3E022}" sibTransId="{EA505F1C-9A9F-4E78-81A0-992A7B10F592}"/>
    <dgm:cxn modelId="{848BB973-CB79-439F-B2CE-A5073F6DFE30}" srcId="{26041291-D635-4BE3-AC35-AB6E1E4DD57D}" destId="{8FBAB7DD-7892-49B8-A1A8-3FECC1DB42AD}" srcOrd="2" destOrd="0" parTransId="{C6DDC852-4F81-44A2-8AA2-2C6074A1BB00}" sibTransId="{1B451D25-6E72-422E-89FF-100EC983836D}"/>
    <dgm:cxn modelId="{E3D28994-7682-4C66-9505-597D71E42169}" type="presOf" srcId="{66B58038-7E39-4350-97EE-BC50B1C2BADD}" destId="{D33864A5-2930-4565-8D60-52D0BFA1CD67}" srcOrd="0" destOrd="0" presId="urn:microsoft.com/office/officeart/2005/8/layout/matrix2"/>
    <dgm:cxn modelId="{3597219D-92CF-44A5-BF79-9EEB776A0A17}" type="presOf" srcId="{4F093016-3D68-4793-B172-DD02F1715125}" destId="{B57255DA-6BEB-4C3A-A336-08DFB6A44E0E}" srcOrd="0" destOrd="0" presId="urn:microsoft.com/office/officeart/2005/8/layout/matrix2"/>
    <dgm:cxn modelId="{1A4086A3-4381-45E3-9599-6DCDDF70225C}" type="presOf" srcId="{D53F752B-610F-429D-A472-9101931EE029}" destId="{3D576F72-6C28-484D-8F59-FD8FE8BD531D}" srcOrd="0" destOrd="0" presId="urn:microsoft.com/office/officeart/2005/8/layout/matrix2"/>
    <dgm:cxn modelId="{6E2103A4-5C73-4404-8AE2-779C2401AD84}" srcId="{26041291-D635-4BE3-AC35-AB6E1E4DD57D}" destId="{4F093016-3D68-4793-B172-DD02F1715125}" srcOrd="0" destOrd="0" parTransId="{FD1EE703-4776-4158-92E8-29BD072D7D38}" sibTransId="{BD8698B2-45A9-4B36-9D66-470492BCADB9}"/>
    <dgm:cxn modelId="{B2DB14D1-059E-444D-9212-284B366E9FDA}" type="presOf" srcId="{26041291-D635-4BE3-AC35-AB6E1E4DD57D}" destId="{1452221C-C0D0-436E-B600-CF1715C402B1}" srcOrd="0" destOrd="0" presId="urn:microsoft.com/office/officeart/2005/8/layout/matrix2"/>
    <dgm:cxn modelId="{89DECEFA-AF5F-49C4-AD10-744258391DB8}" type="presOf" srcId="{8FBAB7DD-7892-49B8-A1A8-3FECC1DB42AD}" destId="{7E4CFBEB-CAD6-4093-9908-0A80DECB2C27}" srcOrd="0" destOrd="0" presId="urn:microsoft.com/office/officeart/2005/8/layout/matrix2"/>
    <dgm:cxn modelId="{5C32B17C-8647-445C-96E3-FC904DB1C08F}" type="presParOf" srcId="{1452221C-C0D0-436E-B600-CF1715C402B1}" destId="{D7380329-DE0D-4E75-BDE5-FECB49DD4A0C}" srcOrd="0" destOrd="0" presId="urn:microsoft.com/office/officeart/2005/8/layout/matrix2"/>
    <dgm:cxn modelId="{080AF7DA-B3D9-4289-A58D-49C808B3B157}" type="presParOf" srcId="{1452221C-C0D0-436E-B600-CF1715C402B1}" destId="{B57255DA-6BEB-4C3A-A336-08DFB6A44E0E}" srcOrd="1" destOrd="0" presId="urn:microsoft.com/office/officeart/2005/8/layout/matrix2"/>
    <dgm:cxn modelId="{A2D9B5E1-F4E8-449D-9DA6-3045F5B5D4BA}" type="presParOf" srcId="{1452221C-C0D0-436E-B600-CF1715C402B1}" destId="{D33864A5-2930-4565-8D60-52D0BFA1CD67}" srcOrd="2" destOrd="0" presId="urn:microsoft.com/office/officeart/2005/8/layout/matrix2"/>
    <dgm:cxn modelId="{55330E1F-9A4B-42A9-8277-B0E9E3D812DA}" type="presParOf" srcId="{1452221C-C0D0-436E-B600-CF1715C402B1}" destId="{7E4CFBEB-CAD6-4093-9908-0A80DECB2C27}" srcOrd="3" destOrd="0" presId="urn:microsoft.com/office/officeart/2005/8/layout/matrix2"/>
    <dgm:cxn modelId="{6BD0ED9A-AA56-4294-AC27-D966DECFF084}" type="presParOf" srcId="{1452221C-C0D0-436E-B600-CF1715C402B1}" destId="{3D576F72-6C28-484D-8F59-FD8FE8BD531D}"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041291-D635-4BE3-AC35-AB6E1E4DD57D}" type="doc">
      <dgm:prSet loTypeId="urn:microsoft.com/office/officeart/2005/8/layout/matrix2" loCatId="matrix" qsTypeId="urn:microsoft.com/office/officeart/2005/8/quickstyle/simple1#3" qsCatId="simple" csTypeId="urn:microsoft.com/office/officeart/2005/8/colors/accent1_2#3" csCatId="accent1" phldr="0"/>
      <dgm:spPr/>
      <dgm:t>
        <a:bodyPr/>
        <a:lstStyle/>
        <a:p>
          <a:endParaRPr lang="en-US"/>
        </a:p>
      </dgm:t>
    </dgm:pt>
    <dgm:pt modelId="{4F093016-3D68-4793-B172-DD02F1715125}">
      <dgm:prSet phldrT="[Text]" phldr="0" custT="0"/>
      <dgm:spPr/>
      <dgm:t>
        <a:bodyPr vert="horz" wrap="square"/>
        <a:lstStyle/>
        <a:p>
          <a:pPr>
            <a:lnSpc>
              <a:spcPct val="100000"/>
            </a:lnSpc>
            <a:spcBef>
              <a:spcPct val="0"/>
            </a:spcBef>
            <a:spcAft>
              <a:spcPct val="35000"/>
            </a:spcAft>
          </a:pPr>
          <a:r>
            <a:rPr lang="en-US" dirty="0"/>
            <a:t>S</a:t>
          </a:r>
        </a:p>
      </dgm:t>
    </dgm:pt>
    <dgm:pt modelId="{FD1EE703-4776-4158-92E8-29BD072D7D38}" cxnId="{6E2103A4-5C73-4404-8AE2-779C2401AD84}" type="parTrans">
      <dgm:prSet/>
      <dgm:spPr/>
      <dgm:t>
        <a:bodyPr/>
        <a:lstStyle/>
        <a:p>
          <a:endParaRPr lang="en-US"/>
        </a:p>
      </dgm:t>
    </dgm:pt>
    <dgm:pt modelId="{BD8698B2-45A9-4B36-9D66-470492BCADB9}" cxnId="{6E2103A4-5C73-4404-8AE2-779C2401AD84}" type="sibTrans">
      <dgm:prSet/>
      <dgm:spPr/>
      <dgm:t>
        <a:bodyPr/>
        <a:lstStyle/>
        <a:p>
          <a:endParaRPr lang="en-US"/>
        </a:p>
      </dgm:t>
    </dgm:pt>
    <dgm:pt modelId="{66B58038-7E39-4350-97EE-BC50B1C2BADD}">
      <dgm:prSet phldrT="[Text]" phldr="0" custT="0"/>
      <dgm:spPr/>
      <dgm:t>
        <a:bodyPr vert="horz" wrap="square"/>
        <a:lstStyle/>
        <a:p>
          <a:pPr>
            <a:lnSpc>
              <a:spcPct val="100000"/>
            </a:lnSpc>
            <a:spcBef>
              <a:spcPct val="0"/>
            </a:spcBef>
            <a:spcAft>
              <a:spcPct val="35000"/>
            </a:spcAft>
          </a:pPr>
          <a:r>
            <a:rPr lang="en-US" dirty="0"/>
            <a:t>W</a:t>
          </a:r>
        </a:p>
      </dgm:t>
    </dgm:pt>
    <dgm:pt modelId="{63C89DD2-0104-4FBC-BAC0-619DFC355632}" cxnId="{FEA02E23-D3D6-45B4-96BF-83631BD61B25}" type="parTrans">
      <dgm:prSet/>
      <dgm:spPr/>
      <dgm:t>
        <a:bodyPr/>
        <a:lstStyle/>
        <a:p>
          <a:endParaRPr lang="en-US"/>
        </a:p>
      </dgm:t>
    </dgm:pt>
    <dgm:pt modelId="{8340A1C5-6FE6-47AE-979C-5FC207462CC7}" cxnId="{FEA02E23-D3D6-45B4-96BF-83631BD61B25}" type="sibTrans">
      <dgm:prSet/>
      <dgm:spPr/>
      <dgm:t>
        <a:bodyPr/>
        <a:lstStyle/>
        <a:p>
          <a:endParaRPr lang="en-US"/>
        </a:p>
      </dgm:t>
    </dgm:pt>
    <dgm:pt modelId="{8FBAB7DD-7892-49B8-A1A8-3FECC1DB42AD}">
      <dgm:prSet phldrT="[Text]" phldr="0" custT="0"/>
      <dgm:spPr/>
      <dgm:t>
        <a:bodyPr vert="horz" wrap="square"/>
        <a:lstStyle/>
        <a:p>
          <a:pPr>
            <a:lnSpc>
              <a:spcPct val="100000"/>
            </a:lnSpc>
            <a:spcBef>
              <a:spcPct val="0"/>
            </a:spcBef>
            <a:spcAft>
              <a:spcPct val="35000"/>
            </a:spcAft>
          </a:pPr>
          <a:r>
            <a:rPr lang="en-US" dirty="0"/>
            <a:t>O</a:t>
          </a:r>
        </a:p>
      </dgm:t>
    </dgm:pt>
    <dgm:pt modelId="{C6DDC852-4F81-44A2-8AA2-2C6074A1BB00}" cxnId="{848BB973-CB79-439F-B2CE-A5073F6DFE30}" type="parTrans">
      <dgm:prSet/>
      <dgm:spPr/>
      <dgm:t>
        <a:bodyPr/>
        <a:lstStyle/>
        <a:p>
          <a:endParaRPr lang="en-US"/>
        </a:p>
      </dgm:t>
    </dgm:pt>
    <dgm:pt modelId="{1B451D25-6E72-422E-89FF-100EC983836D}" cxnId="{848BB973-CB79-439F-B2CE-A5073F6DFE30}" type="sibTrans">
      <dgm:prSet/>
      <dgm:spPr/>
      <dgm:t>
        <a:bodyPr/>
        <a:lstStyle/>
        <a:p>
          <a:endParaRPr lang="en-US"/>
        </a:p>
      </dgm:t>
    </dgm:pt>
    <dgm:pt modelId="{D53F752B-610F-429D-A472-9101931EE029}">
      <dgm:prSet phldrT="[Text]" phldr="0" custT="0"/>
      <dgm:spPr/>
      <dgm:t>
        <a:bodyPr vert="horz" wrap="square"/>
        <a:lstStyle/>
        <a:p>
          <a:pPr>
            <a:lnSpc>
              <a:spcPct val="100000"/>
            </a:lnSpc>
            <a:spcBef>
              <a:spcPct val="0"/>
            </a:spcBef>
            <a:spcAft>
              <a:spcPct val="35000"/>
            </a:spcAft>
          </a:pPr>
          <a:r>
            <a:rPr lang="en-US" dirty="0"/>
            <a:t>T</a:t>
          </a:r>
        </a:p>
      </dgm:t>
    </dgm:pt>
    <dgm:pt modelId="{015AB307-BE2E-4D9C-AB71-C46979A3E022}" cxnId="{DCFEB050-1797-4106-B16B-54DD23A626EA}" type="parTrans">
      <dgm:prSet/>
      <dgm:spPr/>
      <dgm:t>
        <a:bodyPr/>
        <a:lstStyle/>
        <a:p>
          <a:endParaRPr lang="en-US"/>
        </a:p>
      </dgm:t>
    </dgm:pt>
    <dgm:pt modelId="{EA505F1C-9A9F-4E78-81A0-992A7B10F592}" cxnId="{DCFEB050-1797-4106-B16B-54DD23A626EA}" type="sibTrans">
      <dgm:prSet/>
      <dgm:spPr/>
      <dgm:t>
        <a:bodyPr/>
        <a:lstStyle/>
        <a:p>
          <a:endParaRPr lang="en-US"/>
        </a:p>
      </dgm:t>
    </dgm:pt>
    <dgm:pt modelId="{1452221C-C0D0-436E-B600-CF1715C402B1}" type="pres">
      <dgm:prSet presAssocID="{26041291-D635-4BE3-AC35-AB6E1E4DD57D}" presName="matrix" presStyleCnt="0">
        <dgm:presLayoutVars>
          <dgm:chMax val="1"/>
          <dgm:dir/>
          <dgm:resizeHandles val="exact"/>
        </dgm:presLayoutVars>
      </dgm:prSet>
      <dgm:spPr/>
    </dgm:pt>
    <dgm:pt modelId="{D7380329-DE0D-4E75-BDE5-FECB49DD4A0C}" type="pres">
      <dgm:prSet presAssocID="{26041291-D635-4BE3-AC35-AB6E1E4DD57D}" presName="axisShape" presStyleLbl="bgShp" presStyleIdx="0" presStyleCnt="1"/>
      <dgm:spPr/>
    </dgm:pt>
    <dgm:pt modelId="{B57255DA-6BEB-4C3A-A336-08DFB6A44E0E}" type="pres">
      <dgm:prSet presAssocID="{26041291-D635-4BE3-AC35-AB6E1E4DD57D}" presName="rect1" presStyleLbl="node1" presStyleIdx="0" presStyleCnt="4">
        <dgm:presLayoutVars>
          <dgm:chMax val="0"/>
          <dgm:chPref val="0"/>
          <dgm:bulletEnabled val="1"/>
        </dgm:presLayoutVars>
      </dgm:prSet>
      <dgm:spPr/>
    </dgm:pt>
    <dgm:pt modelId="{D33864A5-2930-4565-8D60-52D0BFA1CD67}" type="pres">
      <dgm:prSet presAssocID="{26041291-D635-4BE3-AC35-AB6E1E4DD57D}" presName="rect2" presStyleLbl="node1" presStyleIdx="1" presStyleCnt="4">
        <dgm:presLayoutVars>
          <dgm:chMax val="0"/>
          <dgm:chPref val="0"/>
          <dgm:bulletEnabled val="1"/>
        </dgm:presLayoutVars>
      </dgm:prSet>
      <dgm:spPr/>
    </dgm:pt>
    <dgm:pt modelId="{7E4CFBEB-CAD6-4093-9908-0A80DECB2C27}" type="pres">
      <dgm:prSet presAssocID="{26041291-D635-4BE3-AC35-AB6E1E4DD57D}" presName="rect3" presStyleLbl="node1" presStyleIdx="2" presStyleCnt="4">
        <dgm:presLayoutVars>
          <dgm:chMax val="0"/>
          <dgm:chPref val="0"/>
          <dgm:bulletEnabled val="1"/>
        </dgm:presLayoutVars>
      </dgm:prSet>
      <dgm:spPr/>
    </dgm:pt>
    <dgm:pt modelId="{3D576F72-6C28-484D-8F59-FD8FE8BD531D}" type="pres">
      <dgm:prSet presAssocID="{26041291-D635-4BE3-AC35-AB6E1E4DD57D}" presName="rect4" presStyleLbl="node1" presStyleIdx="3" presStyleCnt="4">
        <dgm:presLayoutVars>
          <dgm:chMax val="0"/>
          <dgm:chPref val="0"/>
          <dgm:bulletEnabled val="1"/>
        </dgm:presLayoutVars>
      </dgm:prSet>
      <dgm:spPr/>
    </dgm:pt>
  </dgm:ptLst>
  <dgm:cxnLst>
    <dgm:cxn modelId="{DF37811F-EBE2-4E22-9509-F5507FD98F9C}" type="presOf" srcId="{4F093016-3D68-4793-B172-DD02F1715125}" destId="{B57255DA-6BEB-4C3A-A336-08DFB6A44E0E}" srcOrd="0" destOrd="0" presId="urn:microsoft.com/office/officeart/2005/8/layout/matrix2"/>
    <dgm:cxn modelId="{FEA02E23-D3D6-45B4-96BF-83631BD61B25}" srcId="{26041291-D635-4BE3-AC35-AB6E1E4DD57D}" destId="{66B58038-7E39-4350-97EE-BC50B1C2BADD}" srcOrd="1" destOrd="0" parTransId="{63C89DD2-0104-4FBC-BAC0-619DFC355632}" sibTransId="{8340A1C5-6FE6-47AE-979C-5FC207462CC7}"/>
    <dgm:cxn modelId="{7D244D2D-5837-48DD-98AC-F9A03D8CAF9C}" type="presOf" srcId="{8FBAB7DD-7892-49B8-A1A8-3FECC1DB42AD}" destId="{7E4CFBEB-CAD6-4093-9908-0A80DECB2C27}" srcOrd="0" destOrd="0" presId="urn:microsoft.com/office/officeart/2005/8/layout/matrix2"/>
    <dgm:cxn modelId="{56B73E30-9633-421C-BE94-6B096EBD8D9C}" type="presOf" srcId="{66B58038-7E39-4350-97EE-BC50B1C2BADD}" destId="{D33864A5-2930-4565-8D60-52D0BFA1CD67}" srcOrd="0" destOrd="0" presId="urn:microsoft.com/office/officeart/2005/8/layout/matrix2"/>
    <dgm:cxn modelId="{CCF4B26E-BA7E-46F7-89C4-BF861CB664F0}" type="presOf" srcId="{26041291-D635-4BE3-AC35-AB6E1E4DD57D}" destId="{1452221C-C0D0-436E-B600-CF1715C402B1}" srcOrd="0" destOrd="0" presId="urn:microsoft.com/office/officeart/2005/8/layout/matrix2"/>
    <dgm:cxn modelId="{DCFEB050-1797-4106-B16B-54DD23A626EA}" srcId="{26041291-D635-4BE3-AC35-AB6E1E4DD57D}" destId="{D53F752B-610F-429D-A472-9101931EE029}" srcOrd="3" destOrd="0" parTransId="{015AB307-BE2E-4D9C-AB71-C46979A3E022}" sibTransId="{EA505F1C-9A9F-4E78-81A0-992A7B10F592}"/>
    <dgm:cxn modelId="{848BB973-CB79-439F-B2CE-A5073F6DFE30}" srcId="{26041291-D635-4BE3-AC35-AB6E1E4DD57D}" destId="{8FBAB7DD-7892-49B8-A1A8-3FECC1DB42AD}" srcOrd="2" destOrd="0" parTransId="{C6DDC852-4F81-44A2-8AA2-2C6074A1BB00}" sibTransId="{1B451D25-6E72-422E-89FF-100EC983836D}"/>
    <dgm:cxn modelId="{6E2103A4-5C73-4404-8AE2-779C2401AD84}" srcId="{26041291-D635-4BE3-AC35-AB6E1E4DD57D}" destId="{4F093016-3D68-4793-B172-DD02F1715125}" srcOrd="0" destOrd="0" parTransId="{FD1EE703-4776-4158-92E8-29BD072D7D38}" sibTransId="{BD8698B2-45A9-4B36-9D66-470492BCADB9}"/>
    <dgm:cxn modelId="{A04103A6-0245-4F3B-BB69-929E00E3670E}" type="presOf" srcId="{D53F752B-610F-429D-A472-9101931EE029}" destId="{3D576F72-6C28-484D-8F59-FD8FE8BD531D}" srcOrd="0" destOrd="0" presId="urn:microsoft.com/office/officeart/2005/8/layout/matrix2"/>
    <dgm:cxn modelId="{D3C70F94-9B00-4EE1-AE46-F8A3E8EA07AC}" type="presParOf" srcId="{1452221C-C0D0-436E-B600-CF1715C402B1}" destId="{D7380329-DE0D-4E75-BDE5-FECB49DD4A0C}" srcOrd="0" destOrd="0" presId="urn:microsoft.com/office/officeart/2005/8/layout/matrix2"/>
    <dgm:cxn modelId="{350288A6-3C29-4110-AC7D-32ACB96C231D}" type="presParOf" srcId="{1452221C-C0D0-436E-B600-CF1715C402B1}" destId="{B57255DA-6BEB-4C3A-A336-08DFB6A44E0E}" srcOrd="1" destOrd="0" presId="urn:microsoft.com/office/officeart/2005/8/layout/matrix2"/>
    <dgm:cxn modelId="{2D9AFA15-187D-4F02-B656-2168EB820144}" type="presParOf" srcId="{1452221C-C0D0-436E-B600-CF1715C402B1}" destId="{D33864A5-2930-4565-8D60-52D0BFA1CD67}" srcOrd="2" destOrd="0" presId="urn:microsoft.com/office/officeart/2005/8/layout/matrix2"/>
    <dgm:cxn modelId="{34DAD72F-1949-467D-B15D-D72C0C63907D}" type="presParOf" srcId="{1452221C-C0D0-436E-B600-CF1715C402B1}" destId="{7E4CFBEB-CAD6-4093-9908-0A80DECB2C27}" srcOrd="3" destOrd="0" presId="urn:microsoft.com/office/officeart/2005/8/layout/matrix2"/>
    <dgm:cxn modelId="{0EECE54A-902B-4A9E-BA76-FBD595468759}" type="presParOf" srcId="{1452221C-C0D0-436E-B600-CF1715C402B1}" destId="{3D576F72-6C28-484D-8F59-FD8FE8BD531D}"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380329-DE0D-4E75-BDE5-FECB49DD4A0C}">
      <dsp:nvSpPr>
        <dsp:cNvPr id="0" name=""/>
        <dsp:cNvSpPr/>
      </dsp:nvSpPr>
      <dsp:spPr>
        <a:xfrm>
          <a:off x="603249" y="0"/>
          <a:ext cx="4204335" cy="4204335"/>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7255DA-6BEB-4C3A-A336-08DFB6A44E0E}">
      <dsp:nvSpPr>
        <dsp:cNvPr id="0" name=""/>
        <dsp:cNvSpPr/>
      </dsp:nvSpPr>
      <dsp:spPr>
        <a:xfrm>
          <a:off x="876531" y="273281"/>
          <a:ext cx="1681734" cy="16817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100000"/>
            </a:lnSpc>
            <a:spcBef>
              <a:spcPct val="0"/>
            </a:spcBef>
            <a:spcAft>
              <a:spcPct val="35000"/>
            </a:spcAft>
            <a:buNone/>
          </a:pPr>
          <a:r>
            <a:rPr lang="en-US" sz="6500" kern="1200" dirty="0"/>
            <a:t>S</a:t>
          </a:r>
        </a:p>
      </dsp:txBody>
      <dsp:txXfrm>
        <a:off x="958626" y="355376"/>
        <a:ext cx="1517544" cy="1517544"/>
      </dsp:txXfrm>
    </dsp:sp>
    <dsp:sp modelId="{D33864A5-2930-4565-8D60-52D0BFA1CD67}">
      <dsp:nvSpPr>
        <dsp:cNvPr id="0" name=""/>
        <dsp:cNvSpPr/>
      </dsp:nvSpPr>
      <dsp:spPr>
        <a:xfrm>
          <a:off x="2852569" y="273281"/>
          <a:ext cx="1681734" cy="16817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100000"/>
            </a:lnSpc>
            <a:spcBef>
              <a:spcPct val="0"/>
            </a:spcBef>
            <a:spcAft>
              <a:spcPct val="35000"/>
            </a:spcAft>
            <a:buNone/>
          </a:pPr>
          <a:r>
            <a:rPr lang="en-US" sz="6500" kern="1200" dirty="0"/>
            <a:t>W</a:t>
          </a:r>
        </a:p>
      </dsp:txBody>
      <dsp:txXfrm>
        <a:off x="2934664" y="355376"/>
        <a:ext cx="1517544" cy="1517544"/>
      </dsp:txXfrm>
    </dsp:sp>
    <dsp:sp modelId="{7E4CFBEB-CAD6-4093-9908-0A80DECB2C27}">
      <dsp:nvSpPr>
        <dsp:cNvPr id="0" name=""/>
        <dsp:cNvSpPr/>
      </dsp:nvSpPr>
      <dsp:spPr>
        <a:xfrm>
          <a:off x="876531" y="2249319"/>
          <a:ext cx="1681734" cy="16817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100000"/>
            </a:lnSpc>
            <a:spcBef>
              <a:spcPct val="0"/>
            </a:spcBef>
            <a:spcAft>
              <a:spcPct val="35000"/>
            </a:spcAft>
            <a:buNone/>
          </a:pPr>
          <a:r>
            <a:rPr lang="en-US" sz="6500" kern="1200" dirty="0"/>
            <a:t>O</a:t>
          </a:r>
        </a:p>
      </dsp:txBody>
      <dsp:txXfrm>
        <a:off x="958626" y="2331414"/>
        <a:ext cx="1517544" cy="1517544"/>
      </dsp:txXfrm>
    </dsp:sp>
    <dsp:sp modelId="{3D576F72-6C28-484D-8F59-FD8FE8BD531D}">
      <dsp:nvSpPr>
        <dsp:cNvPr id="0" name=""/>
        <dsp:cNvSpPr/>
      </dsp:nvSpPr>
      <dsp:spPr>
        <a:xfrm>
          <a:off x="2852569" y="2249319"/>
          <a:ext cx="1681734" cy="16817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100000"/>
            </a:lnSpc>
            <a:spcBef>
              <a:spcPct val="0"/>
            </a:spcBef>
            <a:spcAft>
              <a:spcPct val="35000"/>
            </a:spcAft>
            <a:buNone/>
          </a:pPr>
          <a:r>
            <a:rPr lang="en-US" sz="6500" kern="1200" dirty="0"/>
            <a:t>T</a:t>
          </a:r>
        </a:p>
      </dsp:txBody>
      <dsp:txXfrm>
        <a:off x="2934664" y="2331414"/>
        <a:ext cx="1517544" cy="15175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380329-DE0D-4E75-BDE5-FECB49DD4A0C}">
      <dsp:nvSpPr>
        <dsp:cNvPr id="0" name=""/>
        <dsp:cNvSpPr/>
      </dsp:nvSpPr>
      <dsp:spPr>
        <a:xfrm>
          <a:off x="603249" y="0"/>
          <a:ext cx="4204335" cy="4204335"/>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7255DA-6BEB-4C3A-A336-08DFB6A44E0E}">
      <dsp:nvSpPr>
        <dsp:cNvPr id="0" name=""/>
        <dsp:cNvSpPr/>
      </dsp:nvSpPr>
      <dsp:spPr>
        <a:xfrm>
          <a:off x="876531" y="273281"/>
          <a:ext cx="1681734" cy="16817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100000"/>
            </a:lnSpc>
            <a:spcBef>
              <a:spcPct val="0"/>
            </a:spcBef>
            <a:spcAft>
              <a:spcPct val="35000"/>
            </a:spcAft>
            <a:buNone/>
          </a:pPr>
          <a:r>
            <a:rPr lang="en-US" sz="6500" kern="1200" dirty="0"/>
            <a:t>S</a:t>
          </a:r>
        </a:p>
      </dsp:txBody>
      <dsp:txXfrm>
        <a:off x="958626" y="355376"/>
        <a:ext cx="1517544" cy="1517544"/>
      </dsp:txXfrm>
    </dsp:sp>
    <dsp:sp modelId="{D33864A5-2930-4565-8D60-52D0BFA1CD67}">
      <dsp:nvSpPr>
        <dsp:cNvPr id="0" name=""/>
        <dsp:cNvSpPr/>
      </dsp:nvSpPr>
      <dsp:spPr>
        <a:xfrm>
          <a:off x="2852569" y="273281"/>
          <a:ext cx="1681734" cy="16817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100000"/>
            </a:lnSpc>
            <a:spcBef>
              <a:spcPct val="0"/>
            </a:spcBef>
            <a:spcAft>
              <a:spcPct val="35000"/>
            </a:spcAft>
            <a:buNone/>
          </a:pPr>
          <a:r>
            <a:rPr lang="en-US" sz="6500" kern="1200" dirty="0"/>
            <a:t>W</a:t>
          </a:r>
        </a:p>
      </dsp:txBody>
      <dsp:txXfrm>
        <a:off x="2934664" y="355376"/>
        <a:ext cx="1517544" cy="1517544"/>
      </dsp:txXfrm>
    </dsp:sp>
    <dsp:sp modelId="{7E4CFBEB-CAD6-4093-9908-0A80DECB2C27}">
      <dsp:nvSpPr>
        <dsp:cNvPr id="0" name=""/>
        <dsp:cNvSpPr/>
      </dsp:nvSpPr>
      <dsp:spPr>
        <a:xfrm>
          <a:off x="876531" y="2249319"/>
          <a:ext cx="1681734" cy="16817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100000"/>
            </a:lnSpc>
            <a:spcBef>
              <a:spcPct val="0"/>
            </a:spcBef>
            <a:spcAft>
              <a:spcPct val="35000"/>
            </a:spcAft>
            <a:buNone/>
          </a:pPr>
          <a:r>
            <a:rPr lang="en-US" sz="6500" kern="1200" dirty="0"/>
            <a:t>O</a:t>
          </a:r>
        </a:p>
      </dsp:txBody>
      <dsp:txXfrm>
        <a:off x="958626" y="2331414"/>
        <a:ext cx="1517544" cy="1517544"/>
      </dsp:txXfrm>
    </dsp:sp>
    <dsp:sp modelId="{3D576F72-6C28-484D-8F59-FD8FE8BD531D}">
      <dsp:nvSpPr>
        <dsp:cNvPr id="0" name=""/>
        <dsp:cNvSpPr/>
      </dsp:nvSpPr>
      <dsp:spPr>
        <a:xfrm>
          <a:off x="2852569" y="2249319"/>
          <a:ext cx="1681734" cy="16817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100000"/>
            </a:lnSpc>
            <a:spcBef>
              <a:spcPct val="0"/>
            </a:spcBef>
            <a:spcAft>
              <a:spcPct val="35000"/>
            </a:spcAft>
            <a:buNone/>
          </a:pPr>
          <a:r>
            <a:rPr lang="en-US" sz="6500" kern="1200" dirty="0"/>
            <a:t>T</a:t>
          </a:r>
        </a:p>
      </dsp:txBody>
      <dsp:txXfrm>
        <a:off x="2934664" y="2331414"/>
        <a:ext cx="1517544" cy="1517544"/>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36BCFC-CDC2-4275-99AB-4C78414DBA0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1DCB18-062F-4E34-8DE2-EE0EB5BC81D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26477;&#24030;&#37202;&#24215;.xlsx" TargetMode="External"/><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hyperlink" Target="&#29228;&#34411;&#26223;&#28857;.xlsx" TargetMode="External"/><Relationship Id="rId4" Type="http://schemas.openxmlformats.org/officeDocument/2006/relationships/image" Target="../media/image11.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hyperlink" Target="&#26477;&#24030;&#28779;&#38149;.xlsx" TargetMode="External"/><Relationship Id="rId2" Type="http://schemas.openxmlformats.org/officeDocument/2006/relationships/image" Target="../media/image5.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hyperlink" Target="&#36275;&#36857;&#29976;&#29305;&#22270;.mpp" TargetMode="External"/><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20.jpeg"/><Relationship Id="rId2" Type="http://schemas.openxmlformats.org/officeDocument/2006/relationships/image" Target="../media/image5.png"/><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hyperlink" Target="SE2020-G07-20201025&#20250;&#35758;&#35760;&#24405;.docx" TargetMode="External"/><Relationship Id="rId1" Type="http://schemas.openxmlformats.org/officeDocument/2006/relationships/image" Target="../media/image4.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hyperlink" Target="G07-&#31532;&#22235;&#21608;-&#20219;&#21153;&#20998;&#37197;&#21450;&#35780;&#20215;.xlsx" TargetMode="External"/><Relationship Id="rId1" Type="http://schemas.openxmlformats.org/officeDocument/2006/relationships/image" Target="../media/image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642369"/>
            <a:ext cx="12192000" cy="36931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1.png"/>
          <p:cNvPicPr>
            <a:picLocks noChangeAspect="1"/>
          </p:cNvPicPr>
          <p:nvPr/>
        </p:nvPicPr>
        <p:blipFill>
          <a:blip r:embed="rId1" cstate="print"/>
          <a:srcRect l="24747" t="24621" r="25783" b="28030"/>
          <a:stretch>
            <a:fillRect/>
          </a:stretch>
        </p:blipFill>
        <p:spPr>
          <a:xfrm>
            <a:off x="0" y="1638346"/>
            <a:ext cx="3834246" cy="3669838"/>
          </a:xfrm>
          <a:prstGeom prst="rect">
            <a:avLst/>
          </a:prstGeom>
        </p:spPr>
      </p:pic>
      <p:sp>
        <p:nvSpPr>
          <p:cNvPr id="10" name="文本框 3"/>
          <p:cNvSpPr txBox="1"/>
          <p:nvPr/>
        </p:nvSpPr>
        <p:spPr>
          <a:xfrm>
            <a:off x="3526534" y="1871971"/>
            <a:ext cx="8213725" cy="1999615"/>
          </a:xfrm>
          <a:prstGeom prst="rect">
            <a:avLst/>
          </a:prstGeom>
          <a:noFill/>
        </p:spPr>
        <p:txBody>
          <a:bodyPr wrap="square" rtlCol="0">
            <a:spAutoFit/>
          </a:bodyPr>
          <a:lstStyle/>
          <a:p>
            <a:pPr marL="0" marR="0" lvl="0" indent="0" algn="l" defTabSz="914400" rtl="0" eaLnBrk="1" fontAlgn="t" latinLnBrk="0" hangingPunct="1">
              <a:spcBef>
                <a:spcPts val="0"/>
              </a:spcBef>
              <a:spcAft>
                <a:spcPts val="0"/>
              </a:spcAft>
              <a:buClrTx/>
              <a:buSzTx/>
              <a:buFontTx/>
              <a:buNone/>
              <a:defRPr/>
            </a:pPr>
            <a:endParaRPr lang="zh-CN" altLang="en-US" sz="2800" b="1" kern="0" noProof="0" dirty="0">
              <a:ln>
                <a:noFill/>
              </a:ln>
              <a:solidFill>
                <a:schemeClr val="tx1">
                  <a:lumMod val="75000"/>
                  <a:lumOff val="25000"/>
                </a:schemeClr>
              </a:solidFill>
              <a:uLnTx/>
              <a:uFillTx/>
              <a:latin typeface="宋体" panose="02010600030101010101" pitchFamily="2" charset="-122"/>
              <a:ea typeface="宋体" panose="02010600030101010101" pitchFamily="2" charset="-122"/>
              <a:sym typeface="+mn-ea"/>
            </a:endParaRPr>
          </a:p>
          <a:p>
            <a:pPr marL="0" marR="0" lvl="0" indent="0" algn="ctr" defTabSz="914400" rtl="0" eaLnBrk="1" fontAlgn="t" latinLnBrk="0" hangingPunct="1">
              <a:spcBef>
                <a:spcPts val="0"/>
              </a:spcBef>
              <a:spcAft>
                <a:spcPts val="0"/>
              </a:spcAft>
              <a:buClrTx/>
              <a:buSzTx/>
              <a:buFontTx/>
              <a:buNone/>
              <a:defRPr/>
            </a:pPr>
            <a:r>
              <a:rPr lang="zh-CN" altLang="en-US" sz="4800" b="1" kern="0" noProof="0" dirty="0">
                <a:ln>
                  <a:noFill/>
                </a:ln>
                <a:solidFill>
                  <a:schemeClr val="tx1">
                    <a:lumMod val="75000"/>
                    <a:lumOff val="25000"/>
                  </a:schemeClr>
                </a:solidFill>
                <a:uLnTx/>
                <a:uFillTx/>
                <a:latin typeface="宋体" panose="02010600030101010101" pitchFamily="2" charset="-122"/>
                <a:ea typeface="宋体" panose="02010600030101010101" pitchFamily="2" charset="-122"/>
                <a:sym typeface="+mn-ea"/>
              </a:rPr>
              <a:t>旅行打卡微信小程序</a:t>
            </a:r>
            <a:endParaRPr lang="en-US" altLang="zh-CN" sz="4800" b="1" kern="0" noProof="0" dirty="0">
              <a:ln>
                <a:noFill/>
              </a:ln>
              <a:solidFill>
                <a:schemeClr val="tx1">
                  <a:lumMod val="75000"/>
                  <a:lumOff val="25000"/>
                </a:schemeClr>
              </a:solidFill>
              <a:uLnTx/>
              <a:uFillTx/>
              <a:latin typeface="宋体" panose="02010600030101010101" pitchFamily="2" charset="-122"/>
              <a:ea typeface="宋体" panose="02010600030101010101" pitchFamily="2" charset="-122"/>
              <a:sym typeface="+mn-ea"/>
            </a:endParaRPr>
          </a:p>
          <a:p>
            <a:pPr marL="0" marR="0" lvl="0" indent="0" algn="ctr" defTabSz="914400" rtl="0" eaLnBrk="1" fontAlgn="t" latinLnBrk="0" hangingPunct="1">
              <a:spcBef>
                <a:spcPts val="0"/>
              </a:spcBef>
              <a:spcAft>
                <a:spcPts val="0"/>
              </a:spcAft>
              <a:buClrTx/>
              <a:buSzTx/>
              <a:buFontTx/>
              <a:buNone/>
              <a:defRPr/>
            </a:pPr>
            <a:r>
              <a:rPr lang="zh-CN" altLang="en-US" sz="4800" b="1" kern="0" noProof="0" dirty="0">
                <a:ln>
                  <a:noFill/>
                </a:ln>
                <a:solidFill>
                  <a:schemeClr val="tx1">
                    <a:lumMod val="75000"/>
                    <a:lumOff val="25000"/>
                  </a:schemeClr>
                </a:solidFill>
                <a:uLnTx/>
                <a:uFillTx/>
                <a:latin typeface="宋体" panose="02010600030101010101" pitchFamily="2" charset="-122"/>
                <a:ea typeface="宋体" panose="02010600030101010101" pitchFamily="2" charset="-122"/>
                <a:sym typeface="+mn-ea"/>
              </a:rPr>
              <a:t>项目计划</a:t>
            </a:r>
            <a:endParaRPr lang="zh-CN" altLang="en-US" sz="4800" b="1" kern="0" noProof="0" dirty="0">
              <a:ln>
                <a:noFill/>
              </a:ln>
              <a:solidFill>
                <a:schemeClr val="tx1">
                  <a:lumMod val="75000"/>
                  <a:lumOff val="25000"/>
                </a:schemeClr>
              </a:solidFill>
              <a:uLnTx/>
              <a:uFillTx/>
              <a:latin typeface="宋体" panose="02010600030101010101" pitchFamily="2" charset="-122"/>
              <a:ea typeface="宋体" panose="02010600030101010101" pitchFamily="2" charset="-122"/>
              <a:sym typeface="+mn-ea"/>
            </a:endParaRPr>
          </a:p>
        </p:txBody>
      </p:sp>
      <p:sp>
        <p:nvSpPr>
          <p:cNvPr id="3" name="Text Box 2"/>
          <p:cNvSpPr txBox="1"/>
          <p:nvPr/>
        </p:nvSpPr>
        <p:spPr>
          <a:xfrm>
            <a:off x="4062730" y="4733290"/>
            <a:ext cx="7562215" cy="46037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cs typeface="宋体" panose="02010600030101010101" pitchFamily="2" charset="-122"/>
              </a:rPr>
              <a:t>闫紫微 </a:t>
            </a:r>
            <a:r>
              <a:rPr lang="en-US" altLang="zh-CN" sz="2400" dirty="0">
                <a:latin typeface="宋体" panose="02010600030101010101" pitchFamily="2" charset="-122"/>
                <a:ea typeface="宋体" panose="02010600030101010101" pitchFamily="2" charset="-122"/>
                <a:cs typeface="宋体" panose="02010600030101010101" pitchFamily="2" charset="-122"/>
              </a:rPr>
              <a:t>31801292   </a:t>
            </a:r>
            <a:r>
              <a:rPr lang="zh-CN" altLang="en-US" sz="2400" dirty="0">
                <a:latin typeface="宋体" panose="02010600030101010101" pitchFamily="2" charset="-122"/>
                <a:ea typeface="宋体" panose="02010600030101010101" pitchFamily="2" charset="-122"/>
                <a:cs typeface="宋体" panose="02010600030101010101" pitchFamily="2" charset="-122"/>
              </a:rPr>
              <a:t>王心怡</a:t>
            </a:r>
            <a:r>
              <a:rPr lang="en-US" altLang="zh-CN" sz="2400" dirty="0">
                <a:latin typeface="宋体" panose="02010600030101010101" pitchFamily="2" charset="-122"/>
                <a:ea typeface="宋体" panose="02010600030101010101" pitchFamily="2" charset="-122"/>
                <a:cs typeface="宋体" panose="02010600030101010101" pitchFamily="2" charset="-122"/>
              </a:rPr>
              <a:t>31801293   </a:t>
            </a:r>
            <a:r>
              <a:rPr lang="zh-CN" altLang="en-US" sz="2400" dirty="0">
                <a:latin typeface="宋体" panose="02010600030101010101" pitchFamily="2" charset="-122"/>
                <a:ea typeface="宋体" panose="02010600030101010101" pitchFamily="2" charset="-122"/>
                <a:cs typeface="宋体" panose="02010600030101010101" pitchFamily="2" charset="-122"/>
              </a:rPr>
              <a:t>吴卓 </a:t>
            </a:r>
            <a:r>
              <a:rPr lang="en-US" altLang="zh-CN" sz="2400" dirty="0">
                <a:latin typeface="宋体" panose="02010600030101010101" pitchFamily="2" charset="-122"/>
                <a:ea typeface="宋体" panose="02010600030101010101" pitchFamily="2" charset="-122"/>
                <a:cs typeface="宋体" panose="02010600030101010101" pitchFamily="2" charset="-122"/>
              </a:rPr>
              <a:t>31801294 </a:t>
            </a:r>
            <a:endParaRPr lang="en-US" altLang="zh-CN" sz="2400" dirty="0">
              <a:latin typeface="宋体" panose="02010600030101010101" pitchFamily="2" charset="-122"/>
              <a:ea typeface="宋体" panose="02010600030101010101" pitchFamily="2" charset="-122"/>
              <a:cs typeface="宋体" panose="02010600030101010101" pitchFamily="2" charset="-122"/>
            </a:endParaRPr>
          </a:p>
        </p:txBody>
      </p:sp>
      <p:sp>
        <p:nvSpPr>
          <p:cNvPr id="4" name="Text Box 3"/>
          <p:cNvSpPr txBox="1"/>
          <p:nvPr/>
        </p:nvSpPr>
        <p:spPr>
          <a:xfrm>
            <a:off x="8352382" y="5682615"/>
            <a:ext cx="3252470" cy="460375"/>
          </a:xfrm>
          <a:prstGeom prst="rect">
            <a:avLst/>
          </a:prstGeom>
          <a:noFill/>
        </p:spPr>
        <p:txBody>
          <a:bodyPr wrap="none" rtlCol="0">
            <a:spAutoFit/>
          </a:bodyPr>
          <a:lstStyle/>
          <a:p>
            <a:r>
              <a:rPr lang="en-US" sz="2400" b="1" dirty="0">
                <a:latin typeface="宋体" panose="02010600030101010101" pitchFamily="2" charset="-122"/>
                <a:ea typeface="宋体" panose="02010600030101010101" pitchFamily="2" charset="-122"/>
                <a:cs typeface="宋体" panose="02010600030101010101" pitchFamily="2" charset="-122"/>
              </a:rPr>
              <a:t>2020</a:t>
            </a:r>
            <a:r>
              <a:rPr lang="zh-CN" altLang="en-US" sz="2400" b="1" dirty="0">
                <a:latin typeface="宋体" panose="02010600030101010101" pitchFamily="2" charset="-122"/>
                <a:ea typeface="宋体" panose="02010600030101010101" pitchFamily="2" charset="-122"/>
                <a:cs typeface="宋体" panose="02010600030101010101" pitchFamily="2" charset="-122"/>
              </a:rPr>
              <a:t>年</a:t>
            </a:r>
            <a:r>
              <a:rPr lang="en-US" sz="2400" b="1" dirty="0">
                <a:latin typeface="宋体" panose="02010600030101010101" pitchFamily="2" charset="-122"/>
                <a:ea typeface="宋体" panose="02010600030101010101" pitchFamily="2" charset="-122"/>
                <a:cs typeface="宋体" panose="02010600030101010101" pitchFamily="2" charset="-122"/>
              </a:rPr>
              <a:t>10</a:t>
            </a:r>
            <a:r>
              <a:rPr lang="zh-CN" altLang="en-US" sz="2400" b="1" dirty="0">
                <a:latin typeface="宋体" panose="02010600030101010101" pitchFamily="2" charset="-122"/>
                <a:ea typeface="宋体" panose="02010600030101010101" pitchFamily="2" charset="-122"/>
                <a:cs typeface="宋体" panose="02010600030101010101" pitchFamily="2" charset="-122"/>
              </a:rPr>
              <a:t>月</a:t>
            </a:r>
            <a:r>
              <a:rPr lang="en-US" sz="2400" b="1" dirty="0">
                <a:latin typeface="宋体" panose="02010600030101010101" pitchFamily="2" charset="-122"/>
                <a:ea typeface="宋体" panose="02010600030101010101" pitchFamily="2" charset="-122"/>
                <a:cs typeface="宋体" panose="02010600030101010101" pitchFamily="2" charset="-122"/>
              </a:rPr>
              <a:t>28</a:t>
            </a:r>
            <a:r>
              <a:rPr lang="zh-CN" altLang="en-US" sz="2400" b="1" dirty="0">
                <a:latin typeface="宋体" panose="02010600030101010101" pitchFamily="2" charset="-122"/>
                <a:ea typeface="宋体" panose="02010600030101010101" pitchFamily="2" charset="-122"/>
                <a:cs typeface="宋体" panose="02010600030101010101" pitchFamily="2" charset="-122"/>
              </a:rPr>
              <a:t>日  </a:t>
            </a:r>
            <a:r>
              <a:rPr lang="en-US" sz="2400" b="1" dirty="0">
                <a:latin typeface="宋体" panose="02010600030101010101" pitchFamily="2" charset="-122"/>
                <a:ea typeface="宋体" panose="02010600030101010101" pitchFamily="2" charset="-122"/>
                <a:cs typeface="宋体" panose="02010600030101010101" pitchFamily="2" charset="-122"/>
              </a:rPr>
              <a:t> G07</a:t>
            </a:r>
            <a:endParaRPr lang="en-US" sz="2400" b="1"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85759" y="659881"/>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graphicFrame>
        <p:nvGraphicFramePr>
          <p:cNvPr id="5" name="Table 4"/>
          <p:cNvGraphicFramePr/>
          <p:nvPr/>
        </p:nvGraphicFramePr>
        <p:xfrm>
          <a:off x="1007706" y="1575167"/>
          <a:ext cx="8358195" cy="3749040"/>
        </p:xfrm>
        <a:graphic>
          <a:graphicData uri="http://schemas.openxmlformats.org/drawingml/2006/table">
            <a:tbl>
              <a:tblPr firstRow="1" bandRow="1">
                <a:tableStyleId>{5C22544A-7EE6-4342-B048-85BDC9FD1C3A}</a:tableStyleId>
              </a:tblPr>
              <a:tblGrid>
                <a:gridCol w="2775809"/>
                <a:gridCol w="2791193"/>
                <a:gridCol w="2791193"/>
              </a:tblGrid>
              <a:tr h="914364">
                <a:tc>
                  <a:txBody>
                    <a:bodyPr/>
                    <a:lstStyle/>
                    <a:p>
                      <a:pPr algn="ctr">
                        <a:buNone/>
                      </a:pPr>
                      <a:endParaRPr lang="zh-CN" altLang="en-US" sz="1800" dirty="0">
                        <a:latin typeface="宋体" panose="02010600030101010101" pitchFamily="2" charset="-122"/>
                        <a:ea typeface="宋体" panose="02010600030101010101" pitchFamily="2" charset="-122"/>
                        <a:cs typeface="宋体" panose="02010600030101010101" pitchFamily="2" charset="-122"/>
                      </a:endParaRPr>
                    </a:p>
                    <a:p>
                      <a:pPr algn="ctr">
                        <a:buNone/>
                      </a:pPr>
                      <a:r>
                        <a:rPr lang="zh-CN" altLang="en-US" sz="1800" dirty="0">
                          <a:latin typeface="宋体" panose="02010600030101010101" pitchFamily="2" charset="-122"/>
                          <a:ea typeface="宋体" panose="02010600030101010101" pitchFamily="2" charset="-122"/>
                          <a:cs typeface="宋体" panose="02010600030101010101" pitchFamily="2" charset="-122"/>
                        </a:rPr>
                        <a:t>美团小程序框架</a:t>
                      </a:r>
                      <a:r>
                        <a:rPr lang="en-US" altLang="zh-CN" sz="1800" dirty="0">
                          <a:latin typeface="宋体" panose="02010600030101010101" pitchFamily="2" charset="-122"/>
                          <a:ea typeface="宋体" panose="02010600030101010101" pitchFamily="2" charset="-122"/>
                          <a:cs typeface="宋体" panose="02010600030101010101" pitchFamily="2" charset="-122"/>
                        </a:rPr>
                        <a:t>mpvue</a:t>
                      </a:r>
                      <a:endParaRPr lang="en-US" altLang="zh-CN" sz="1800" dirty="0">
                        <a:latin typeface="宋体" panose="02010600030101010101" pitchFamily="2" charset="-122"/>
                        <a:ea typeface="宋体" panose="02010600030101010101" pitchFamily="2" charset="-122"/>
                        <a:cs typeface="宋体" panose="02010600030101010101" pitchFamily="2" charset="-122"/>
                      </a:endParaRPr>
                    </a:p>
                  </a:txBody>
                  <a:tcPr/>
                </a:tc>
                <a:tc>
                  <a:txBody>
                    <a:bodyPr/>
                    <a:lstStyle/>
                    <a:p>
                      <a:pPr algn="ctr">
                        <a:buNone/>
                      </a:pPr>
                      <a:endParaRPr lang="zh-CN" altLang="en-US" sz="1800" dirty="0">
                        <a:latin typeface="宋体" panose="02010600030101010101" pitchFamily="2" charset="-122"/>
                        <a:ea typeface="宋体" panose="02010600030101010101" pitchFamily="2" charset="-122"/>
                        <a:cs typeface="宋体" panose="02010600030101010101" pitchFamily="2" charset="-122"/>
                      </a:endParaRPr>
                    </a:p>
                    <a:p>
                      <a:pPr algn="ctr">
                        <a:buNone/>
                      </a:pPr>
                      <a:r>
                        <a:rPr lang="zh-CN" altLang="en-US" sz="1800" dirty="0">
                          <a:latin typeface="宋体" panose="02010600030101010101" pitchFamily="2" charset="-122"/>
                          <a:ea typeface="宋体" panose="02010600030101010101" pitchFamily="2" charset="-122"/>
                          <a:cs typeface="宋体" panose="02010600030101010101" pitchFamily="2" charset="-122"/>
                        </a:rPr>
                        <a:t>组件化开发框架</a:t>
                      </a:r>
                      <a:r>
                        <a:rPr lang="en-US" altLang="zh-CN" sz="1800" dirty="0" err="1">
                          <a:latin typeface="宋体" panose="02010600030101010101" pitchFamily="2" charset="-122"/>
                          <a:ea typeface="宋体" panose="02010600030101010101" pitchFamily="2" charset="-122"/>
                          <a:cs typeface="宋体" panose="02010600030101010101" pitchFamily="2" charset="-122"/>
                        </a:rPr>
                        <a:t>wepy</a:t>
                      </a:r>
                      <a:endParaRPr lang="en-US" altLang="zh-CN" sz="1800" dirty="0">
                        <a:latin typeface="宋体" panose="02010600030101010101" pitchFamily="2" charset="-122"/>
                        <a:ea typeface="宋体" panose="02010600030101010101" pitchFamily="2" charset="-122"/>
                        <a:cs typeface="宋体" panose="02010600030101010101" pitchFamily="2" charset="-122"/>
                      </a:endParaRPr>
                    </a:p>
                    <a:p>
                      <a:pPr algn="ctr">
                        <a:buNone/>
                      </a:pPr>
                      <a:endParaRPr lang="en-US" altLang="zh-CN" sz="1800" dirty="0">
                        <a:latin typeface="宋体" panose="02010600030101010101" pitchFamily="2" charset="-122"/>
                        <a:ea typeface="宋体" panose="02010600030101010101" pitchFamily="2" charset="-122"/>
                        <a:cs typeface="宋体" panose="02010600030101010101" pitchFamily="2" charset="-122"/>
                      </a:endParaRPr>
                    </a:p>
                  </a:txBody>
                  <a:tcPr/>
                </a:tc>
                <a:tc>
                  <a:txBody>
                    <a:bodyPr/>
                    <a:lstStyle/>
                    <a:p>
                      <a:pPr algn="ctr">
                        <a:buNone/>
                      </a:pPr>
                      <a:endParaRPr lang="zh-CN" altLang="en-US" sz="1800" dirty="0">
                        <a:latin typeface="宋体" panose="02010600030101010101" pitchFamily="2" charset="-122"/>
                        <a:ea typeface="宋体" panose="02010600030101010101" pitchFamily="2" charset="-122"/>
                        <a:cs typeface="宋体" panose="02010600030101010101" pitchFamily="2" charset="-122"/>
                      </a:endParaRPr>
                    </a:p>
                    <a:p>
                      <a:pPr algn="ctr">
                        <a:buNone/>
                      </a:pPr>
                      <a:r>
                        <a:rPr lang="zh-CN" altLang="en-US" sz="1800" dirty="0">
                          <a:latin typeface="宋体" panose="02010600030101010101" pitchFamily="2" charset="-122"/>
                          <a:ea typeface="宋体" panose="02010600030101010101" pitchFamily="2" charset="-122"/>
                          <a:cs typeface="宋体" panose="02010600030101010101" pitchFamily="2" charset="-122"/>
                        </a:rPr>
                        <a:t>官方框架</a:t>
                      </a:r>
                      <a:r>
                        <a:rPr lang="en-US" altLang="zh-CN" sz="1800" dirty="0">
                          <a:latin typeface="宋体" panose="02010600030101010101" pitchFamily="2" charset="-122"/>
                          <a:ea typeface="宋体" panose="02010600030101010101" pitchFamily="2" charset="-122"/>
                          <a:cs typeface="宋体" panose="02010600030101010101" pitchFamily="2" charset="-122"/>
                        </a:rPr>
                        <a:t>MINA</a:t>
                      </a:r>
                      <a:endParaRPr lang="en-US" altLang="zh-CN" sz="1800" dirty="0">
                        <a:latin typeface="宋体" panose="02010600030101010101" pitchFamily="2" charset="-122"/>
                        <a:ea typeface="宋体" panose="02010600030101010101" pitchFamily="2" charset="-122"/>
                        <a:cs typeface="宋体" panose="02010600030101010101" pitchFamily="2" charset="-122"/>
                      </a:endParaRPr>
                    </a:p>
                    <a:p>
                      <a:pPr algn="ctr">
                        <a:buNone/>
                      </a:pPr>
                      <a:endParaRPr lang="en-US" altLang="zh-CN" sz="1800" dirty="0">
                        <a:latin typeface="宋体" panose="02010600030101010101" pitchFamily="2" charset="-122"/>
                        <a:ea typeface="宋体" panose="02010600030101010101" pitchFamily="2" charset="-122"/>
                        <a:cs typeface="宋体" panose="02010600030101010101" pitchFamily="2" charset="-122"/>
                      </a:endParaRPr>
                    </a:p>
                  </a:txBody>
                  <a:tcPr/>
                </a:tc>
              </a:tr>
              <a:tr h="2834527">
                <a:tc>
                  <a:txBody>
                    <a:bodyPr/>
                    <a:lstStyle/>
                    <a:p>
                      <a:pPr>
                        <a:buNone/>
                      </a:pPr>
                      <a:r>
                        <a:rPr lang="en-US" sz="1800" dirty="0">
                          <a:latin typeface="宋体" panose="02010600030101010101" pitchFamily="2" charset="-122"/>
                          <a:ea typeface="宋体" panose="02010600030101010101" pitchFamily="2" charset="-122"/>
                          <a:cs typeface="宋体" panose="02010600030101010101" pitchFamily="2" charset="-122"/>
                        </a:rPr>
                        <a:t>    mpvue是一个使用 </a:t>
                      </a:r>
                      <a:r>
                        <a:rPr lang="en-US" sz="1800" dirty="0" err="1">
                          <a:latin typeface="宋体" panose="02010600030101010101" pitchFamily="2" charset="-122"/>
                          <a:ea typeface="宋体" panose="02010600030101010101" pitchFamily="2" charset="-122"/>
                          <a:cs typeface="宋体" panose="02010600030101010101" pitchFamily="2" charset="-122"/>
                        </a:rPr>
                        <a:t>Vue.js开发小程序的前端框架</a:t>
                      </a:r>
                      <a:r>
                        <a:rPr lang="en-US" sz="1800" dirty="0">
                          <a:latin typeface="宋体" panose="02010600030101010101" pitchFamily="2" charset="-122"/>
                          <a:ea typeface="宋体" panose="02010600030101010101" pitchFamily="2" charset="-122"/>
                          <a:cs typeface="宋体" panose="02010600030101010101" pitchFamily="2" charset="-122"/>
                        </a:rPr>
                        <a:t>。</a:t>
                      </a:r>
                      <a:endParaRPr lang="en-US" sz="1800" dirty="0">
                        <a:latin typeface="宋体" panose="02010600030101010101" pitchFamily="2" charset="-122"/>
                        <a:ea typeface="宋体" panose="02010600030101010101" pitchFamily="2" charset="-122"/>
                        <a:cs typeface="宋体" panose="02010600030101010101" pitchFamily="2" charset="-122"/>
                      </a:endParaRPr>
                    </a:p>
                    <a:p>
                      <a:pPr>
                        <a:buNone/>
                      </a:pPr>
                      <a:r>
                        <a:rPr lang="en-US" sz="1800" dirty="0">
                          <a:latin typeface="宋体" panose="02010600030101010101" pitchFamily="2" charset="-122"/>
                          <a:ea typeface="宋体" panose="02010600030101010101" pitchFamily="2" charset="-122"/>
                          <a:cs typeface="宋体" panose="02010600030101010101" pitchFamily="2" charset="-122"/>
                        </a:rPr>
                        <a:t>    </a:t>
                      </a:r>
                      <a:r>
                        <a:rPr lang="en-US" sz="1800" dirty="0" err="1">
                          <a:latin typeface="宋体" panose="02010600030101010101" pitchFamily="2" charset="-122"/>
                          <a:ea typeface="宋体" panose="02010600030101010101" pitchFamily="2" charset="-122"/>
                          <a:cs typeface="宋体" panose="02010600030101010101" pitchFamily="2" charset="-122"/>
                        </a:rPr>
                        <a:t>框架基于</a:t>
                      </a:r>
                      <a:r>
                        <a:rPr lang="en-US" sz="1800" dirty="0">
                          <a:latin typeface="宋体" panose="02010600030101010101" pitchFamily="2" charset="-122"/>
                          <a:ea typeface="宋体" panose="02010600030101010101" pitchFamily="2" charset="-122"/>
                          <a:cs typeface="宋体" panose="02010600030101010101" pitchFamily="2" charset="-122"/>
                        </a:rPr>
                        <a:t> </a:t>
                      </a:r>
                      <a:r>
                        <a:rPr lang="en-US" sz="1800" dirty="0" err="1">
                          <a:latin typeface="宋体" panose="02010600030101010101" pitchFamily="2" charset="-122"/>
                          <a:ea typeface="宋体" panose="02010600030101010101" pitchFamily="2" charset="-122"/>
                          <a:cs typeface="宋体" panose="02010600030101010101" pitchFamily="2" charset="-122"/>
                        </a:rPr>
                        <a:t>Vue.js核心，mpvue修改了</a:t>
                      </a:r>
                      <a:r>
                        <a:rPr lang="en-US" sz="1800" dirty="0">
                          <a:latin typeface="宋体" panose="02010600030101010101" pitchFamily="2" charset="-122"/>
                          <a:ea typeface="宋体" panose="02010600030101010101" pitchFamily="2" charset="-122"/>
                          <a:cs typeface="宋体" panose="02010600030101010101" pitchFamily="2" charset="-122"/>
                        </a:rPr>
                        <a:t> </a:t>
                      </a:r>
                      <a:r>
                        <a:rPr lang="en-US" sz="1800" dirty="0" err="1">
                          <a:latin typeface="宋体" panose="02010600030101010101" pitchFamily="2" charset="-122"/>
                          <a:ea typeface="宋体" panose="02010600030101010101" pitchFamily="2" charset="-122"/>
                          <a:cs typeface="宋体" panose="02010600030101010101" pitchFamily="2" charset="-122"/>
                        </a:rPr>
                        <a:t>Vue.js的</a:t>
                      </a:r>
                      <a:r>
                        <a:rPr lang="en-US" sz="1800" dirty="0">
                          <a:latin typeface="宋体" panose="02010600030101010101" pitchFamily="2" charset="-122"/>
                          <a:ea typeface="宋体" panose="02010600030101010101" pitchFamily="2" charset="-122"/>
                          <a:cs typeface="宋体" panose="02010600030101010101" pitchFamily="2" charset="-122"/>
                        </a:rPr>
                        <a:t> </a:t>
                      </a:r>
                      <a:r>
                        <a:rPr lang="en-US" sz="1800" dirty="0" err="1">
                          <a:latin typeface="宋体" panose="02010600030101010101" pitchFamily="2" charset="-122"/>
                          <a:ea typeface="宋体" panose="02010600030101010101" pitchFamily="2" charset="-122"/>
                          <a:cs typeface="宋体" panose="02010600030101010101" pitchFamily="2" charset="-122"/>
                        </a:rPr>
                        <a:t>runtime和</a:t>
                      </a:r>
                      <a:r>
                        <a:rPr lang="en-US" sz="1800" dirty="0">
                          <a:latin typeface="宋体" panose="02010600030101010101" pitchFamily="2" charset="-122"/>
                          <a:ea typeface="宋体" panose="02010600030101010101" pitchFamily="2" charset="-122"/>
                          <a:cs typeface="宋体" panose="02010600030101010101" pitchFamily="2" charset="-122"/>
                        </a:rPr>
                        <a:t> </a:t>
                      </a:r>
                      <a:r>
                        <a:rPr lang="en-US" sz="1800" dirty="0" err="1">
                          <a:latin typeface="宋体" panose="02010600030101010101" pitchFamily="2" charset="-122"/>
                          <a:ea typeface="宋体" panose="02010600030101010101" pitchFamily="2" charset="-122"/>
                          <a:cs typeface="宋体" panose="02010600030101010101" pitchFamily="2" charset="-122"/>
                        </a:rPr>
                        <a:t>compiler实现，使其可以运行在小程序环境中，从而为小程序开发引入了整套Vue.js开发体验</a:t>
                      </a:r>
                      <a:r>
                        <a:rPr lang="en-US" sz="1800" dirty="0">
                          <a:latin typeface="宋体" panose="02010600030101010101" pitchFamily="2" charset="-122"/>
                          <a:ea typeface="宋体" panose="02010600030101010101" pitchFamily="2" charset="-122"/>
                          <a:cs typeface="宋体" panose="02010600030101010101" pitchFamily="2" charset="-122"/>
                        </a:rPr>
                        <a:t>。</a:t>
                      </a:r>
                      <a:endParaRPr lang="en-US" sz="1800" dirty="0">
                        <a:latin typeface="宋体" panose="02010600030101010101" pitchFamily="2" charset="-122"/>
                        <a:ea typeface="宋体" panose="02010600030101010101" pitchFamily="2" charset="-122"/>
                        <a:cs typeface="宋体" panose="02010600030101010101" pitchFamily="2" charset="-122"/>
                      </a:endParaRPr>
                    </a:p>
                  </a:txBody>
                  <a:tcPr/>
                </a:tc>
                <a:tc>
                  <a:txBody>
                    <a:bodyPr/>
                    <a:lstStyle/>
                    <a:p>
                      <a:pPr>
                        <a:buNone/>
                      </a:pPr>
                      <a:r>
                        <a:rPr lang="en-US" sz="1800" dirty="0">
                          <a:latin typeface="宋体" panose="02010600030101010101" pitchFamily="2" charset="-122"/>
                          <a:ea typeface="宋体" panose="02010600030101010101" pitchFamily="2" charset="-122"/>
                          <a:cs typeface="宋体" panose="02010600030101010101" pitchFamily="2" charset="-122"/>
                        </a:rPr>
                        <a:t>    组件化开发</a:t>
                      </a:r>
                      <a:r>
                        <a:rPr lang="zh-CN" altLang="en-US" sz="1800" dirty="0">
                          <a:latin typeface="宋体" panose="02010600030101010101" pitchFamily="2" charset="-122"/>
                          <a:ea typeface="宋体" panose="02010600030101010101" pitchFamily="2" charset="-122"/>
                          <a:cs typeface="宋体" panose="02010600030101010101" pitchFamily="2" charset="-122"/>
                        </a:rPr>
                        <a:t>，</a:t>
                      </a:r>
                      <a:r>
                        <a:rPr lang="en-US" sz="1800" dirty="0">
                          <a:latin typeface="宋体" panose="02010600030101010101" pitchFamily="2" charset="-122"/>
                          <a:ea typeface="宋体" panose="02010600030101010101" pitchFamily="2" charset="-122"/>
                          <a:cs typeface="宋体" panose="02010600030101010101" pitchFamily="2" charset="-122"/>
                        </a:rPr>
                        <a:t>完美解决组件隔离，组件嵌套，组件通信等问题,支持使用第三方npm资源，自动处理npm资源之间的依赖关系</a:t>
                      </a:r>
                      <a:r>
                        <a:rPr lang="zh-CN" altLang="en-US" sz="1800" dirty="0">
                          <a:latin typeface="宋体" panose="02010600030101010101" pitchFamily="2" charset="-122"/>
                          <a:ea typeface="宋体" panose="02010600030101010101" pitchFamily="2" charset="-122"/>
                          <a:cs typeface="宋体" panose="02010600030101010101" pitchFamily="2" charset="-122"/>
                        </a:rPr>
                        <a:t>，</a:t>
                      </a:r>
                      <a:r>
                        <a:rPr lang="en-US" sz="1800" dirty="0">
                          <a:latin typeface="宋体" panose="02010600030101010101" pitchFamily="2" charset="-122"/>
                          <a:ea typeface="宋体" panose="02010600030101010101" pitchFamily="2" charset="-122"/>
                          <a:cs typeface="宋体" panose="02010600030101010101" pitchFamily="2" charset="-122"/>
                        </a:rPr>
                        <a:t>完美兼容所有无平台依赖的npm资源包</a:t>
                      </a:r>
                      <a:r>
                        <a:rPr lang="zh-CN" altLang="en-US" sz="1800" dirty="0">
                          <a:latin typeface="宋体" panose="02010600030101010101" pitchFamily="2" charset="-122"/>
                          <a:ea typeface="宋体" panose="02010600030101010101" pitchFamily="2" charset="-122"/>
                          <a:cs typeface="宋体" panose="02010600030101010101" pitchFamily="2" charset="-122"/>
                        </a:rPr>
                        <a:t>。</a:t>
                      </a:r>
                      <a:endParaRPr lang="zh-CN" altLang="en-US" sz="1800" dirty="0">
                        <a:latin typeface="宋体" panose="02010600030101010101" pitchFamily="2" charset="-122"/>
                        <a:ea typeface="宋体" panose="02010600030101010101" pitchFamily="2" charset="-122"/>
                        <a:cs typeface="宋体" panose="02010600030101010101" pitchFamily="2" charset="-122"/>
                      </a:endParaRPr>
                    </a:p>
                  </a:txBody>
                  <a:tcPr/>
                </a:tc>
                <a:tc>
                  <a:txBody>
                    <a:bodyPr/>
                    <a:lstStyle/>
                    <a:p>
                      <a:pPr>
                        <a:buNone/>
                      </a:pPr>
                      <a:r>
                        <a:rPr lang="en-US" sz="1800" dirty="0">
                          <a:latin typeface="宋体" panose="02010600030101010101" pitchFamily="2" charset="-122"/>
                          <a:ea typeface="宋体" panose="02010600030101010101" pitchFamily="2" charset="-122"/>
                          <a:cs typeface="宋体" panose="02010600030101010101" pitchFamily="2" charset="-122"/>
                        </a:rPr>
                        <a:t>    框架提供了自己的视图层描述语言 WXML 和 </a:t>
                      </a:r>
                      <a:r>
                        <a:rPr lang="en-US" sz="1800" dirty="0" err="1">
                          <a:latin typeface="宋体" panose="02010600030101010101" pitchFamily="2" charset="-122"/>
                          <a:ea typeface="宋体" panose="02010600030101010101" pitchFamily="2" charset="-122"/>
                          <a:cs typeface="宋体" panose="02010600030101010101" pitchFamily="2" charset="-122"/>
                        </a:rPr>
                        <a:t>WXSS，以及基</a:t>
                      </a:r>
                      <a:r>
                        <a:rPr lang="zh-CN" altLang="en-US" sz="1800" dirty="0">
                          <a:latin typeface="宋体" panose="02010600030101010101" pitchFamily="2" charset="-122"/>
                          <a:ea typeface="宋体" panose="02010600030101010101" pitchFamily="2" charset="-122"/>
                          <a:cs typeface="宋体" panose="02010600030101010101" pitchFamily="2" charset="-122"/>
                        </a:rPr>
                        <a:t>于</a:t>
                      </a:r>
                      <a:r>
                        <a:rPr lang="en-US" sz="1800" dirty="0">
                          <a:latin typeface="宋体" panose="02010600030101010101" pitchFamily="2" charset="-122"/>
                          <a:ea typeface="宋体" panose="02010600030101010101" pitchFamily="2" charset="-122"/>
                          <a:cs typeface="宋体" panose="02010600030101010101" pitchFamily="2" charset="-122"/>
                        </a:rPr>
                        <a:t>JavaScript 的逻辑层框架，并在视图层与逻辑层间提供了数据传输和事件系统，可以让开发者可以方便的聚焦于数据与逻辑上。</a:t>
                      </a:r>
                      <a:endParaRPr lang="en-US" sz="1800" dirty="0">
                        <a:latin typeface="宋体" panose="02010600030101010101" pitchFamily="2" charset="-122"/>
                        <a:ea typeface="宋体" panose="02010600030101010101" pitchFamily="2" charset="-122"/>
                        <a:cs typeface="宋体" panose="02010600030101010101" pitchFamily="2" charset="-122"/>
                      </a:endParaRPr>
                    </a:p>
                  </a:txBody>
                  <a:tcPr/>
                </a:tc>
              </a:tr>
            </a:tbl>
          </a:graphicData>
        </a:graphic>
      </p:graphicFrame>
      <p:sp>
        <p:nvSpPr>
          <p:cNvPr id="2" name="文本框 1"/>
          <p:cNvSpPr txBox="1"/>
          <p:nvPr/>
        </p:nvSpPr>
        <p:spPr>
          <a:xfrm>
            <a:off x="833409" y="5551714"/>
            <a:ext cx="8532495" cy="922020"/>
          </a:xfrm>
          <a:prstGeom prst="rect">
            <a:avLst/>
          </a:prstGeom>
          <a:noFill/>
        </p:spPr>
        <p:txBody>
          <a:bodyPr wrap="square" rtlCol="0">
            <a:spAutoFit/>
          </a:bodyPr>
          <a:lstStyle/>
          <a:p>
            <a:pPr fontAlgn="auto">
              <a:lnSpc>
                <a:spcPct val="150000"/>
              </a:lnSpc>
            </a:pPr>
            <a:r>
              <a:rPr lang="en-US" altLang="zh-CN" dirty="0"/>
              <a:t>         </a:t>
            </a:r>
            <a:r>
              <a:rPr lang="zh-CN" altLang="en-US" dirty="0"/>
              <a:t>由于开发人员没有</a:t>
            </a:r>
            <a:r>
              <a:rPr lang="en-US" altLang="zh-CN" dirty="0"/>
              <a:t>Vue.js</a:t>
            </a:r>
            <a:r>
              <a:rPr lang="zh-CN" altLang="en-US" dirty="0"/>
              <a:t>的基础，对</a:t>
            </a:r>
            <a:r>
              <a:rPr lang="en-US" altLang="zh-CN" dirty="0"/>
              <a:t>HTML</a:t>
            </a:r>
            <a:r>
              <a:rPr lang="zh-CN" altLang="en-US" dirty="0"/>
              <a:t>和</a:t>
            </a:r>
            <a:r>
              <a:rPr lang="en-US" altLang="zh-CN" dirty="0"/>
              <a:t>CSS</a:t>
            </a:r>
            <a:r>
              <a:rPr lang="zh-CN" altLang="en-US" dirty="0"/>
              <a:t>有一定了解，且暂时没有代码复用的需求，最终我们选择了</a:t>
            </a:r>
            <a:r>
              <a:rPr lang="en-US" altLang="zh-CN" dirty="0"/>
              <a:t>MINA</a:t>
            </a:r>
            <a:r>
              <a:rPr lang="zh-CN" altLang="en-US" dirty="0"/>
              <a:t>框架。</a:t>
            </a:r>
            <a:endParaRPr lang="zh-CN" altLang="en-US" dirty="0"/>
          </a:p>
        </p:txBody>
      </p:sp>
      <p:sp>
        <p:nvSpPr>
          <p:cNvPr id="4" name="文本框 3"/>
          <p:cNvSpPr txBox="1"/>
          <p:nvPr/>
        </p:nvSpPr>
        <p:spPr>
          <a:xfrm>
            <a:off x="3027687" y="967046"/>
            <a:ext cx="4142791" cy="460375"/>
          </a:xfrm>
          <a:prstGeom prst="rect">
            <a:avLst/>
          </a:prstGeom>
          <a:noFill/>
        </p:spPr>
        <p:txBody>
          <a:bodyPr wrap="square" rtlCol="0">
            <a:spAutoFit/>
          </a:bodyPr>
          <a:lstStyle/>
          <a:p>
            <a:pPr algn="ctr"/>
            <a:r>
              <a:rPr lang="zh-CN" altLang="en-US" sz="2400" b="1" dirty="0">
                <a:latin typeface="+mj-ea"/>
                <a:ea typeface="+mj-ea"/>
              </a:rPr>
              <a:t>前端框架</a:t>
            </a:r>
            <a:endParaRPr lang="zh-CN" altLang="en-US" sz="2400" b="1" dirty="0">
              <a:latin typeface="+mj-ea"/>
              <a:ea typeface="+mj-ea"/>
            </a:endParaRPr>
          </a:p>
        </p:txBody>
      </p:sp>
      <p:sp>
        <p:nvSpPr>
          <p:cNvPr id="3" name="TextBox 17"/>
          <p:cNvSpPr txBox="1"/>
          <p:nvPr/>
        </p:nvSpPr>
        <p:spPr>
          <a:xfrm>
            <a:off x="1423670" y="358775"/>
            <a:ext cx="2299335" cy="460375"/>
          </a:xfrm>
          <a:prstGeom prst="rect">
            <a:avLst/>
          </a:prstGeom>
          <a:noFill/>
        </p:spPr>
        <p:txBody>
          <a:bodyPr wrap="square" rtlCol="0">
            <a:spAutoFit/>
          </a:bodyPr>
          <a:lstStyle/>
          <a:p>
            <a:r>
              <a:rPr lang="zh-CN" altLang="en-US" sz="2400" b="1" dirty="0"/>
              <a:t>技术可行性 </a:t>
            </a:r>
            <a:endParaRPr lang="en-US" altLang="zh-CN" sz="2400" b="1" dirty="0"/>
          </a:p>
        </p:txBody>
      </p:sp>
      <p:sp>
        <p:nvSpPr>
          <p:cNvPr id="6" name="TextBox 13"/>
          <p:cNvSpPr txBox="1"/>
          <p:nvPr/>
        </p:nvSpPr>
        <p:spPr>
          <a:xfrm>
            <a:off x="9785424" y="6136948"/>
            <a:ext cx="2306055" cy="337185"/>
          </a:xfrm>
          <a:prstGeom prst="rect">
            <a:avLst/>
          </a:prstGeom>
          <a:noFill/>
        </p:spPr>
        <p:txBody>
          <a:bodyPr wrap="square" rtlCol="0">
            <a:spAutoFit/>
          </a:bodyPr>
          <a:lstStyle/>
          <a:p>
            <a:pPr algn="ctr"/>
            <a:r>
              <a:rPr lang="zh-CN" altLang="en-US" sz="1600" dirty="0"/>
              <a:t>表格信息来自于网页</a:t>
            </a:r>
            <a:r>
              <a:rPr lang="en-US" altLang="zh-CN" sz="1600" baseline="30000" dirty="0"/>
              <a:t>[6]</a:t>
            </a:r>
            <a:endParaRPr lang="zh-CN" altLang="en-US" sz="1600" baseline="30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675845" y="639192"/>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2" name="文本框 1"/>
          <p:cNvSpPr txBox="1"/>
          <p:nvPr/>
        </p:nvSpPr>
        <p:spPr>
          <a:xfrm>
            <a:off x="265430" y="4968240"/>
            <a:ext cx="9410700" cy="1753235"/>
          </a:xfrm>
          <a:prstGeom prst="rect">
            <a:avLst/>
          </a:prstGeom>
          <a:noFill/>
        </p:spPr>
        <p:txBody>
          <a:bodyPr wrap="square" rtlCol="0">
            <a:spAutoFit/>
          </a:bodyPr>
          <a:lstStyle/>
          <a:p>
            <a:pPr fontAlgn="auto">
              <a:lnSpc>
                <a:spcPct val="150000"/>
              </a:lnSpc>
            </a:pPr>
            <a:r>
              <a:rPr lang="zh-CN" altLang="en-US" dirty="0"/>
              <a:t>          微信只支持</a:t>
            </a:r>
            <a:r>
              <a:rPr lang="en-US" altLang="zh-CN" dirty="0"/>
              <a:t>https</a:t>
            </a:r>
            <a:r>
              <a:rPr lang="zh-CN" altLang="en-US" dirty="0"/>
              <a:t>协议，国内服务器必须解析域名进行</a:t>
            </a:r>
            <a:r>
              <a:rPr lang="en-US" altLang="zh-CN" dirty="0"/>
              <a:t>ICP</a:t>
            </a:r>
            <a:r>
              <a:rPr lang="zh-CN" altLang="en-US" dirty="0"/>
              <a:t>备案后，绑定</a:t>
            </a:r>
            <a:r>
              <a:rPr lang="en-US" altLang="zh-CN" dirty="0"/>
              <a:t>ssl</a:t>
            </a:r>
            <a:r>
              <a:rPr lang="zh-CN" altLang="en-US" dirty="0"/>
              <a:t>证书，然后才能使用，那么就需要等待</a:t>
            </a:r>
            <a:r>
              <a:rPr lang="en-US" altLang="zh-CN" dirty="0"/>
              <a:t>30-40</a:t>
            </a:r>
            <a:r>
              <a:rPr lang="zh-CN" altLang="en-US" dirty="0"/>
              <a:t>天的备案时间。但是如果使用小程序云开发，就不需要等待</a:t>
            </a:r>
            <a:r>
              <a:rPr lang="en-US" altLang="zh-CN" dirty="0"/>
              <a:t>ICP</a:t>
            </a:r>
            <a:r>
              <a:rPr lang="zh-CN" altLang="en-US" dirty="0"/>
              <a:t>备案的时间，开发完立马就能审核上线。此外，我们也不需要再购买服务器，节约资金，且传统服务器部署难度大，综合考虑我们选择了云开发。</a:t>
            </a:r>
            <a:endParaRPr lang="zh-CN" altLang="en-US" dirty="0"/>
          </a:p>
        </p:txBody>
      </p:sp>
      <p:sp>
        <p:nvSpPr>
          <p:cNvPr id="4" name="文本框 3"/>
          <p:cNvSpPr txBox="1"/>
          <p:nvPr/>
        </p:nvSpPr>
        <p:spPr>
          <a:xfrm>
            <a:off x="2862147" y="876105"/>
            <a:ext cx="4142791" cy="460375"/>
          </a:xfrm>
          <a:prstGeom prst="rect">
            <a:avLst/>
          </a:prstGeom>
          <a:noFill/>
        </p:spPr>
        <p:txBody>
          <a:bodyPr wrap="square" rtlCol="0">
            <a:spAutoFit/>
          </a:bodyPr>
          <a:lstStyle/>
          <a:p>
            <a:pPr algn="ctr"/>
            <a:r>
              <a:rPr lang="zh-CN" altLang="en-US" sz="2400" b="1" dirty="0">
                <a:latin typeface="+mn-ea"/>
              </a:rPr>
              <a:t>后端搭建</a:t>
            </a:r>
            <a:endParaRPr lang="zh-CN" altLang="en-US" sz="2400" b="1" dirty="0">
              <a:latin typeface="+mn-ea"/>
            </a:endParaRPr>
          </a:p>
        </p:txBody>
      </p:sp>
      <p:graphicFrame>
        <p:nvGraphicFramePr>
          <p:cNvPr id="3" name="表格 5"/>
          <p:cNvGraphicFramePr>
            <a:graphicFrameLocks noGrp="1"/>
          </p:cNvGraphicFramePr>
          <p:nvPr/>
        </p:nvGraphicFramePr>
        <p:xfrm>
          <a:off x="869544" y="1393436"/>
          <a:ext cx="8127999" cy="356616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pPr algn="l" fontAlgn="ctr" latinLnBrk="0"/>
                      <a:endParaRPr lang="zh-CN" altLang="en-US" b="1" dirty="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1" dirty="0">
                          <a:solidFill>
                            <a:schemeClr val="bg1"/>
                          </a:solidFill>
                          <a:effectLst/>
                          <a:latin typeface="宋体" panose="02010600030101010101" pitchFamily="2" charset="-122"/>
                          <a:ea typeface="宋体" panose="02010600030101010101" pitchFamily="2" charset="-122"/>
                        </a:rPr>
                        <a:t>云开发</a:t>
                      </a:r>
                      <a:endParaRPr lang="zh-CN" altLang="en-US" b="1" dirty="0">
                        <a:solidFill>
                          <a:schemeClr val="bg1"/>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1">
                          <a:solidFill>
                            <a:schemeClr val="bg1"/>
                          </a:solidFill>
                          <a:effectLst/>
                          <a:latin typeface="宋体" panose="02010600030101010101" pitchFamily="2" charset="-122"/>
                          <a:ea typeface="宋体" panose="02010600030101010101" pitchFamily="2" charset="-122"/>
                        </a:rPr>
                        <a:t>传统服务器</a:t>
                      </a:r>
                      <a:endParaRPr lang="zh-CN" altLang="en-US" b="1">
                        <a:solidFill>
                          <a:schemeClr val="bg1"/>
                        </a:solidFill>
                        <a:effectLst/>
                        <a:latin typeface="宋体" panose="02010600030101010101" pitchFamily="2" charset="-122"/>
                        <a:ea typeface="宋体" panose="02010600030101010101" pitchFamily="2" charset="-122"/>
                      </a:endParaRPr>
                    </a:p>
                  </a:txBody>
                  <a:tcPr marL="60960" marR="60960" marT="60960" marB="60960" anchor="ctr"/>
                </a:tc>
              </a:tr>
              <a:tr h="370840">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难易程度</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简单</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复杂</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r>
              <a:tr h="370840">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部署难易</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dirty="0">
                          <a:solidFill>
                            <a:srgbClr val="4F4F4F"/>
                          </a:solidFill>
                          <a:effectLst/>
                          <a:latin typeface="宋体" panose="02010600030101010101" pitchFamily="2" charset="-122"/>
                          <a:ea typeface="宋体" panose="02010600030101010101" pitchFamily="2" charset="-122"/>
                        </a:rPr>
                        <a:t>基本上不用部署</a:t>
                      </a:r>
                      <a:endParaRPr lang="zh-CN" altLang="en-US" b="0" dirty="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部署费时费力</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r>
              <a:tr h="370840">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是否需要域名</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不需要</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dirty="0">
                          <a:solidFill>
                            <a:srgbClr val="4F4F4F"/>
                          </a:solidFill>
                          <a:effectLst/>
                          <a:latin typeface="宋体" panose="02010600030101010101" pitchFamily="2" charset="-122"/>
                          <a:ea typeface="宋体" panose="02010600030101010101" pitchFamily="2" charset="-122"/>
                        </a:rPr>
                        <a:t>需要</a:t>
                      </a:r>
                      <a:endParaRPr lang="zh-CN" altLang="en-US" b="0" dirty="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r>
              <a:tr h="370840">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是否需要备案</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不需要</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需要</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r>
              <a:tr h="370840">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cs typeface="宋体" panose="02010600030101010101" pitchFamily="2" charset="-122"/>
                        </a:rPr>
                        <a:t>是否支持</a:t>
                      </a:r>
                      <a:r>
                        <a:rPr lang="en-US" b="0">
                          <a:solidFill>
                            <a:srgbClr val="4F4F4F"/>
                          </a:solidFill>
                          <a:effectLst/>
                          <a:latin typeface="宋体" panose="02010600030101010101" pitchFamily="2" charset="-122"/>
                          <a:ea typeface="宋体" panose="02010600030101010101" pitchFamily="2" charset="-122"/>
                          <a:cs typeface="宋体" panose="02010600030101010101" pitchFamily="2" charset="-122"/>
                        </a:rPr>
                        <a:t>https</a:t>
                      </a:r>
                      <a:endParaRPr lang="en-US" b="0">
                        <a:solidFill>
                          <a:srgbClr val="4F4F4F"/>
                        </a:solidFill>
                        <a:effectLst/>
                        <a:latin typeface="宋体" panose="02010600030101010101" pitchFamily="2" charset="-122"/>
                        <a:ea typeface="宋体" panose="02010600030101010101" pitchFamily="2" charset="-122"/>
                        <a:cs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不需要</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需要</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r>
              <a:tr h="370840">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适合公司</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中小型公司、个人</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大公司</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r>
              <a:tr h="370840">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学习难易</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容易上手</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学习起来比较难</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r>
              <a:tr h="370840">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费用</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免费版基本够用</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en-US" altLang="zh-CN" b="0" dirty="0">
                          <a:solidFill>
                            <a:srgbClr val="4F4F4F"/>
                          </a:solidFill>
                          <a:effectLst/>
                          <a:latin typeface="宋体" panose="02010600030101010101" pitchFamily="2" charset="-122"/>
                          <a:ea typeface="宋体" panose="02010600030101010101" pitchFamily="2" charset="-122"/>
                          <a:cs typeface="宋体" panose="02010600030101010101" pitchFamily="2" charset="-122"/>
                        </a:rPr>
                        <a:t>200-2000/</a:t>
                      </a:r>
                      <a:r>
                        <a:rPr lang="zh-CN" altLang="en-US" b="0" dirty="0">
                          <a:solidFill>
                            <a:srgbClr val="4F4F4F"/>
                          </a:solidFill>
                          <a:effectLst/>
                          <a:latin typeface="宋体" panose="02010600030101010101" pitchFamily="2" charset="-122"/>
                          <a:ea typeface="宋体" panose="02010600030101010101" pitchFamily="2" charset="-122"/>
                          <a:cs typeface="宋体" panose="02010600030101010101" pitchFamily="2" charset="-122"/>
                        </a:rPr>
                        <a:t>年</a:t>
                      </a:r>
                      <a:endParaRPr lang="zh-CN" altLang="en-US" b="0" dirty="0">
                        <a:solidFill>
                          <a:srgbClr val="4F4F4F"/>
                        </a:solidFill>
                        <a:effectLst/>
                        <a:latin typeface="宋体" panose="02010600030101010101" pitchFamily="2" charset="-122"/>
                        <a:ea typeface="宋体" panose="02010600030101010101" pitchFamily="2" charset="-122"/>
                        <a:cs typeface="宋体" panose="02010600030101010101" pitchFamily="2" charset="-122"/>
                      </a:endParaRPr>
                    </a:p>
                  </a:txBody>
                  <a:tcPr marL="60960" marR="60960" marT="60960" marB="60960" anchor="ctr"/>
                </a:tc>
              </a:tr>
            </a:tbl>
          </a:graphicData>
        </a:graphic>
      </p:graphicFrame>
      <p:sp>
        <p:nvSpPr>
          <p:cNvPr id="5" name="TextBox 17"/>
          <p:cNvSpPr txBox="1"/>
          <p:nvPr/>
        </p:nvSpPr>
        <p:spPr>
          <a:xfrm>
            <a:off x="1423670" y="358775"/>
            <a:ext cx="2299335" cy="460375"/>
          </a:xfrm>
          <a:prstGeom prst="rect">
            <a:avLst/>
          </a:prstGeom>
          <a:noFill/>
        </p:spPr>
        <p:txBody>
          <a:bodyPr wrap="square" rtlCol="0">
            <a:spAutoFit/>
          </a:bodyPr>
          <a:lstStyle/>
          <a:p>
            <a:r>
              <a:rPr lang="zh-CN" altLang="en-US" sz="2400" b="1" dirty="0"/>
              <a:t>技术可行性 </a:t>
            </a:r>
            <a:endParaRPr lang="en-US" altLang="zh-CN" sz="2400" b="1" dirty="0"/>
          </a:p>
        </p:txBody>
      </p:sp>
      <p:sp>
        <p:nvSpPr>
          <p:cNvPr id="7" name="TextBox 13"/>
          <p:cNvSpPr txBox="1"/>
          <p:nvPr/>
        </p:nvSpPr>
        <p:spPr>
          <a:xfrm>
            <a:off x="9785424" y="6136948"/>
            <a:ext cx="2306055" cy="337185"/>
          </a:xfrm>
          <a:prstGeom prst="rect">
            <a:avLst/>
          </a:prstGeom>
          <a:noFill/>
        </p:spPr>
        <p:txBody>
          <a:bodyPr wrap="square" rtlCol="0">
            <a:spAutoFit/>
          </a:bodyPr>
          <a:p>
            <a:pPr algn="ctr"/>
            <a:r>
              <a:rPr lang="zh-CN" altLang="en-US" sz="1600" dirty="0"/>
              <a:t>表格信息来自于网页</a:t>
            </a:r>
            <a:r>
              <a:rPr lang="en-US" altLang="zh-CN" sz="1600" baseline="30000" dirty="0"/>
              <a:t>[7]</a:t>
            </a:r>
            <a:endParaRPr lang="zh-CN" altLang="en-US" sz="1600" baseline="30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7241" y="-61339"/>
            <a:ext cx="1221474" cy="1221474"/>
          </a:xfrm>
          <a:prstGeom prst="rect">
            <a:avLst/>
          </a:prstGeom>
        </p:spPr>
      </p:pic>
      <p:sp>
        <p:nvSpPr>
          <p:cNvPr id="9" name="TextBox 24"/>
          <p:cNvSpPr txBox="1"/>
          <p:nvPr/>
        </p:nvSpPr>
        <p:spPr>
          <a:xfrm>
            <a:off x="1419225" y="288290"/>
            <a:ext cx="4840605" cy="461665"/>
          </a:xfrm>
          <a:prstGeom prst="rect">
            <a:avLst/>
          </a:prstGeom>
          <a:noFill/>
        </p:spPr>
        <p:txBody>
          <a:bodyPr wrap="square" rtlCol="0">
            <a:spAutoFit/>
          </a:bodyPr>
          <a:lstStyle/>
          <a:p>
            <a:r>
              <a:rPr lang="zh-CN" altLang="en-US" sz="2400" b="1" dirty="0"/>
              <a:t>技术可行性</a:t>
            </a:r>
            <a:r>
              <a:rPr lang="en-US" altLang="zh-CN" sz="2400" b="1" dirty="0"/>
              <a:t>——</a:t>
            </a:r>
            <a:r>
              <a:rPr lang="zh-CN" altLang="en-US" sz="2400" b="1" dirty="0"/>
              <a:t>数据集来源</a:t>
            </a:r>
            <a:endParaRPr lang="zh-CN" altLang="en-US" sz="2400" b="1"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456" y="1034420"/>
            <a:ext cx="772435" cy="772435"/>
          </a:xfrm>
          <a:prstGeom prst="rect">
            <a:avLst/>
          </a:prstGeom>
        </p:spPr>
      </p:pic>
      <p:sp>
        <p:nvSpPr>
          <p:cNvPr id="8" name="TextBox 11"/>
          <p:cNvSpPr txBox="1"/>
          <p:nvPr/>
        </p:nvSpPr>
        <p:spPr>
          <a:xfrm>
            <a:off x="419648" y="1235971"/>
            <a:ext cx="519545" cy="369332"/>
          </a:xfrm>
          <a:prstGeom prst="rect">
            <a:avLst/>
          </a:prstGeom>
          <a:noFill/>
        </p:spPr>
        <p:txBody>
          <a:bodyPr wrap="square" rtlCol="0">
            <a:spAutoFit/>
          </a:bodyPr>
          <a:lstStyle/>
          <a:p>
            <a:pPr algn="ctr"/>
            <a:r>
              <a:rPr lang="en-US" altLang="zh-CN" dirty="0"/>
              <a:t>01</a:t>
            </a:r>
            <a:endParaRPr lang="zh-CN" altLang="en-US" dirty="0"/>
          </a:p>
        </p:txBody>
      </p:sp>
      <p:pic>
        <p:nvPicPr>
          <p:cNvPr id="32770" name="Picture 2"/>
          <p:cNvPicPr>
            <a:picLocks noChangeAspect="1" noChangeArrowheads="1"/>
          </p:cNvPicPr>
          <p:nvPr/>
        </p:nvPicPr>
        <p:blipFill>
          <a:blip r:embed="rId3" cstate="print"/>
          <a:srcRect t="12426" r="24528" b="4084"/>
          <a:stretch>
            <a:fillRect/>
          </a:stretch>
        </p:blipFill>
        <p:spPr bwMode="auto">
          <a:xfrm>
            <a:off x="7049909" y="77930"/>
            <a:ext cx="5142091" cy="3392633"/>
          </a:xfrm>
          <a:prstGeom prst="rect">
            <a:avLst/>
          </a:prstGeom>
          <a:noFill/>
          <a:ln w="9525">
            <a:noFill/>
            <a:miter lim="800000"/>
            <a:headEnd/>
            <a:tailEnd/>
          </a:ln>
        </p:spPr>
      </p:pic>
      <p:sp>
        <p:nvSpPr>
          <p:cNvPr id="18" name="TextBox 17"/>
          <p:cNvSpPr txBox="1"/>
          <p:nvPr/>
        </p:nvSpPr>
        <p:spPr>
          <a:xfrm>
            <a:off x="8946573" y="1995054"/>
            <a:ext cx="976745" cy="369332"/>
          </a:xfrm>
          <a:prstGeom prst="rect">
            <a:avLst/>
          </a:prstGeom>
          <a:noFill/>
        </p:spPr>
        <p:txBody>
          <a:bodyPr wrap="square" rtlCol="0">
            <a:spAutoFit/>
          </a:bodyPr>
          <a:lstStyle/>
          <a:p>
            <a:pPr algn="ctr"/>
            <a:r>
              <a:rPr lang="zh-CN" altLang="en-US" b="1" dirty="0"/>
              <a:t>去哪儿</a:t>
            </a:r>
            <a:endParaRPr lang="zh-CN" altLang="en-US" b="1" dirty="0"/>
          </a:p>
        </p:txBody>
      </p:sp>
      <p:sp>
        <p:nvSpPr>
          <p:cNvPr id="20" name="TextBox 19"/>
          <p:cNvSpPr txBox="1"/>
          <p:nvPr/>
        </p:nvSpPr>
        <p:spPr>
          <a:xfrm>
            <a:off x="2662555" y="6428105"/>
            <a:ext cx="6866890" cy="337185"/>
          </a:xfrm>
          <a:prstGeom prst="rect">
            <a:avLst/>
          </a:prstGeom>
          <a:noFill/>
        </p:spPr>
        <p:txBody>
          <a:bodyPr wrap="square" rtlCol="0">
            <a:spAutoFit/>
          </a:bodyPr>
          <a:lstStyle/>
          <a:p>
            <a:pPr algn="ctr"/>
            <a:r>
              <a:rPr lang="zh-CN" altLang="en-US" sz="1600" dirty="0"/>
              <a:t>图片分别来自于美团（左）</a:t>
            </a:r>
            <a:r>
              <a:rPr lang="en-US" altLang="zh-CN" sz="1600" baseline="30000" dirty="0"/>
              <a:t>[8]</a:t>
            </a:r>
            <a:r>
              <a:rPr lang="zh-CN" altLang="en-US" sz="1600" dirty="0"/>
              <a:t>、去哪儿（右上）</a:t>
            </a:r>
            <a:r>
              <a:rPr lang="en-US" altLang="zh-CN" sz="1600" baseline="30000" dirty="0"/>
              <a:t>[9]</a:t>
            </a:r>
            <a:r>
              <a:rPr lang="zh-CN" altLang="en-US" sz="1600" dirty="0"/>
              <a:t>、携程旅行（右下）</a:t>
            </a:r>
            <a:r>
              <a:rPr lang="en-US" altLang="zh-CN" sz="1600" baseline="30000" dirty="0"/>
              <a:t>[10]</a:t>
            </a:r>
            <a:endParaRPr lang="zh-CN" altLang="en-US" sz="1600" baseline="30000" dirty="0"/>
          </a:p>
        </p:txBody>
      </p:sp>
      <p:sp>
        <p:nvSpPr>
          <p:cNvPr id="21" name="TextBox 20"/>
          <p:cNvSpPr txBox="1"/>
          <p:nvPr/>
        </p:nvSpPr>
        <p:spPr>
          <a:xfrm>
            <a:off x="1021566" y="1097792"/>
            <a:ext cx="5902037" cy="1753235"/>
          </a:xfrm>
          <a:prstGeom prst="rect">
            <a:avLst/>
          </a:prstGeom>
          <a:noFill/>
        </p:spPr>
        <p:txBody>
          <a:bodyPr wrap="square" rtlCol="0">
            <a:spAutoFit/>
          </a:bodyPr>
          <a:lstStyle/>
          <a:p>
            <a:pPr>
              <a:lnSpc>
                <a:spcPct val="150000"/>
              </a:lnSpc>
            </a:pPr>
            <a:r>
              <a:rPr lang="zh-CN" altLang="en-US" b="1" dirty="0"/>
              <a:t>酒店数据</a:t>
            </a:r>
            <a:r>
              <a:rPr lang="zh-CN" altLang="en-US" dirty="0"/>
              <a:t>：</a:t>
            </a:r>
            <a:endParaRPr lang="en-US" altLang="zh-CN" dirty="0"/>
          </a:p>
          <a:p>
            <a:pPr>
              <a:lnSpc>
                <a:spcPct val="150000"/>
              </a:lnSpc>
            </a:pPr>
            <a:r>
              <a:rPr lang="en-US" altLang="zh-CN" dirty="0"/>
              <a:t>         </a:t>
            </a:r>
            <a:r>
              <a:rPr lang="zh-CN" altLang="en-US" dirty="0"/>
              <a:t>大众点评有反爬机制，故数据不完整；去哪儿旅行、携程旅行推荐内容有限，且没有较全面的酒店清单。</a:t>
            </a:r>
            <a:endParaRPr lang="en-US" altLang="zh-CN" dirty="0"/>
          </a:p>
          <a:p>
            <a:pPr>
              <a:lnSpc>
                <a:spcPct val="150000"/>
              </a:lnSpc>
            </a:pPr>
            <a:r>
              <a:rPr lang="zh-CN" altLang="en-US" dirty="0"/>
              <a:t>         所以我们选用了美团。</a:t>
            </a:r>
            <a:r>
              <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hlinkClick r:id="rId4" action="ppaction://hlinkfile"/>
              </a:rPr>
              <a:t>酒店数据</a:t>
            </a:r>
            <a:endParaRPr lang="zh-CN" altLang="en-US" dirty="0"/>
          </a:p>
        </p:txBody>
      </p:sp>
      <p:pic>
        <p:nvPicPr>
          <p:cNvPr id="32772" name="Picture 4"/>
          <p:cNvPicPr>
            <a:picLocks noChangeAspect="1" noChangeArrowheads="1"/>
          </p:cNvPicPr>
          <p:nvPr/>
        </p:nvPicPr>
        <p:blipFill>
          <a:blip r:embed="rId5" cstate="print"/>
          <a:srcRect l="1700" r="23643"/>
          <a:stretch>
            <a:fillRect/>
          </a:stretch>
        </p:blipFill>
        <p:spPr bwMode="auto">
          <a:xfrm>
            <a:off x="1100365" y="2851050"/>
            <a:ext cx="4733059" cy="3429233"/>
          </a:xfrm>
          <a:prstGeom prst="rect">
            <a:avLst/>
          </a:prstGeom>
          <a:noFill/>
          <a:ln w="9525">
            <a:noFill/>
            <a:miter lim="800000"/>
            <a:headEnd/>
            <a:tailEnd/>
          </a:ln>
        </p:spPr>
      </p:pic>
      <p:sp>
        <p:nvSpPr>
          <p:cNvPr id="22" name="TextBox 21"/>
          <p:cNvSpPr txBox="1"/>
          <p:nvPr/>
        </p:nvSpPr>
        <p:spPr>
          <a:xfrm>
            <a:off x="5211144" y="6058764"/>
            <a:ext cx="976745" cy="369332"/>
          </a:xfrm>
          <a:prstGeom prst="rect">
            <a:avLst/>
          </a:prstGeom>
          <a:noFill/>
        </p:spPr>
        <p:txBody>
          <a:bodyPr wrap="square" rtlCol="0">
            <a:spAutoFit/>
          </a:bodyPr>
          <a:lstStyle/>
          <a:p>
            <a:r>
              <a:rPr lang="zh-CN" altLang="en-US" b="1" dirty="0"/>
              <a:t>美团</a:t>
            </a:r>
            <a:endParaRPr lang="zh-CN" altLang="en-US" b="1" dirty="0"/>
          </a:p>
        </p:txBody>
      </p:sp>
      <p:pic>
        <p:nvPicPr>
          <p:cNvPr id="32774" name="Picture 6"/>
          <p:cNvPicPr>
            <a:picLocks noChangeAspect="1" noChangeArrowheads="1"/>
          </p:cNvPicPr>
          <p:nvPr/>
        </p:nvPicPr>
        <p:blipFill>
          <a:blip r:embed="rId6" cstate="print"/>
          <a:srcRect/>
          <a:stretch>
            <a:fillRect/>
          </a:stretch>
        </p:blipFill>
        <p:spPr bwMode="auto">
          <a:xfrm>
            <a:off x="7471063" y="3460515"/>
            <a:ext cx="4357255" cy="2919791"/>
          </a:xfrm>
          <a:prstGeom prst="rect">
            <a:avLst/>
          </a:prstGeom>
          <a:noFill/>
          <a:ln w="9525">
            <a:noFill/>
            <a:miter lim="800000"/>
            <a:headEnd/>
            <a:tailEnd/>
          </a:ln>
        </p:spPr>
      </p:pic>
      <p:sp>
        <p:nvSpPr>
          <p:cNvPr id="25" name="TextBox 24"/>
          <p:cNvSpPr txBox="1"/>
          <p:nvPr/>
        </p:nvSpPr>
        <p:spPr>
          <a:xfrm>
            <a:off x="8739885" y="5300086"/>
            <a:ext cx="1389332" cy="369332"/>
          </a:xfrm>
          <a:prstGeom prst="rect">
            <a:avLst/>
          </a:prstGeom>
          <a:noFill/>
        </p:spPr>
        <p:txBody>
          <a:bodyPr wrap="square" rtlCol="0">
            <a:spAutoFit/>
          </a:bodyPr>
          <a:lstStyle/>
          <a:p>
            <a:pPr algn="ctr"/>
            <a:r>
              <a:rPr lang="zh-CN" altLang="en-US" b="1" dirty="0"/>
              <a:t>携程旅行</a:t>
            </a:r>
            <a:endParaRPr lang="zh-CN" altLang="en-US"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9" name="Picture 7"/>
          <p:cNvPicPr>
            <a:picLocks noChangeAspect="1" noChangeArrowheads="1"/>
          </p:cNvPicPr>
          <p:nvPr/>
        </p:nvPicPr>
        <p:blipFill>
          <a:blip r:embed="rId1" cstate="print"/>
          <a:srcRect/>
          <a:stretch>
            <a:fillRect/>
          </a:stretch>
        </p:blipFill>
        <p:spPr bwMode="auto">
          <a:xfrm>
            <a:off x="5349378" y="132665"/>
            <a:ext cx="6842622" cy="1246546"/>
          </a:xfrm>
          <a:prstGeom prst="rect">
            <a:avLst/>
          </a:prstGeom>
          <a:noFill/>
          <a:ln w="9525">
            <a:noFill/>
            <a:miter lim="800000"/>
            <a:headEnd/>
            <a:tailEnd/>
          </a:ln>
        </p:spPr>
      </p:pic>
      <p:pic>
        <p:nvPicPr>
          <p:cNvPr id="6"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241" y="-61339"/>
            <a:ext cx="1221474" cy="1221474"/>
          </a:xfrm>
          <a:prstGeom prst="rect">
            <a:avLst/>
          </a:prstGeom>
        </p:spPr>
      </p:pic>
      <p:sp>
        <p:nvSpPr>
          <p:cNvPr id="9" name="TextBox 24"/>
          <p:cNvSpPr txBox="1"/>
          <p:nvPr/>
        </p:nvSpPr>
        <p:spPr>
          <a:xfrm>
            <a:off x="1419225" y="288290"/>
            <a:ext cx="4840605" cy="461665"/>
          </a:xfrm>
          <a:prstGeom prst="rect">
            <a:avLst/>
          </a:prstGeom>
          <a:noFill/>
        </p:spPr>
        <p:txBody>
          <a:bodyPr wrap="square" rtlCol="0">
            <a:spAutoFit/>
          </a:bodyPr>
          <a:lstStyle/>
          <a:p>
            <a:r>
              <a:rPr lang="zh-CN" altLang="en-US" sz="2400" b="1" dirty="0"/>
              <a:t>技术可行性</a:t>
            </a:r>
            <a:endParaRPr lang="zh-CN" altLang="en-US" sz="2400" b="1"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456" y="1034420"/>
            <a:ext cx="772435" cy="772435"/>
          </a:xfrm>
          <a:prstGeom prst="rect">
            <a:avLst/>
          </a:prstGeom>
        </p:spPr>
      </p:pic>
      <p:sp>
        <p:nvSpPr>
          <p:cNvPr id="8" name="TextBox 11"/>
          <p:cNvSpPr txBox="1"/>
          <p:nvPr/>
        </p:nvSpPr>
        <p:spPr>
          <a:xfrm>
            <a:off x="419648" y="1235971"/>
            <a:ext cx="519545" cy="369332"/>
          </a:xfrm>
          <a:prstGeom prst="rect">
            <a:avLst/>
          </a:prstGeom>
          <a:noFill/>
        </p:spPr>
        <p:txBody>
          <a:bodyPr wrap="square" rtlCol="0">
            <a:spAutoFit/>
          </a:bodyPr>
          <a:lstStyle/>
          <a:p>
            <a:pPr algn="ctr"/>
            <a:r>
              <a:rPr lang="en-US" altLang="zh-CN" dirty="0"/>
              <a:t>02</a:t>
            </a:r>
            <a:endParaRPr lang="zh-CN" altLang="en-US" dirty="0"/>
          </a:p>
        </p:txBody>
      </p:sp>
      <p:pic>
        <p:nvPicPr>
          <p:cNvPr id="33794" name="Picture 2"/>
          <p:cNvPicPr>
            <a:picLocks noChangeAspect="1" noChangeArrowheads="1"/>
          </p:cNvPicPr>
          <p:nvPr/>
        </p:nvPicPr>
        <p:blipFill>
          <a:blip r:embed="rId4" cstate="print"/>
          <a:srcRect b="24884"/>
          <a:stretch>
            <a:fillRect/>
          </a:stretch>
        </p:blipFill>
        <p:spPr bwMode="auto">
          <a:xfrm>
            <a:off x="6061713" y="2251879"/>
            <a:ext cx="6130287" cy="3739487"/>
          </a:xfrm>
          <a:prstGeom prst="rect">
            <a:avLst/>
          </a:prstGeom>
          <a:noFill/>
          <a:ln w="9525">
            <a:noFill/>
            <a:miter lim="800000"/>
            <a:headEnd/>
            <a:tailEnd/>
          </a:ln>
        </p:spPr>
      </p:pic>
      <p:sp>
        <p:nvSpPr>
          <p:cNvPr id="10" name="TextBox 9"/>
          <p:cNvSpPr txBox="1"/>
          <p:nvPr/>
        </p:nvSpPr>
        <p:spPr>
          <a:xfrm>
            <a:off x="1007919" y="1111440"/>
            <a:ext cx="4868140" cy="2168525"/>
          </a:xfrm>
          <a:prstGeom prst="rect">
            <a:avLst/>
          </a:prstGeom>
          <a:noFill/>
        </p:spPr>
        <p:txBody>
          <a:bodyPr wrap="square" rtlCol="0">
            <a:spAutoFit/>
          </a:bodyPr>
          <a:lstStyle/>
          <a:p>
            <a:pPr>
              <a:lnSpc>
                <a:spcPct val="150000"/>
              </a:lnSpc>
            </a:pPr>
            <a:r>
              <a:rPr lang="zh-CN" altLang="en-US" b="1" dirty="0"/>
              <a:t>景点数据</a:t>
            </a:r>
            <a:r>
              <a:rPr lang="zh-CN" altLang="en-US" dirty="0"/>
              <a:t>：</a:t>
            </a:r>
            <a:endParaRPr lang="en-US" altLang="zh-CN" dirty="0"/>
          </a:p>
          <a:p>
            <a:pPr>
              <a:lnSpc>
                <a:spcPct val="150000"/>
              </a:lnSpc>
            </a:pPr>
            <a:r>
              <a:rPr lang="zh-CN" altLang="en-US" dirty="0"/>
              <a:t>         美团没有此项分类，故排除；大众点评无法爬取；携程没有较全面的景点清单；飞猪景点信息内容不全。</a:t>
            </a:r>
            <a:endParaRPr lang="en-US" altLang="zh-CN" dirty="0"/>
          </a:p>
          <a:p>
            <a:pPr>
              <a:lnSpc>
                <a:spcPct val="150000"/>
              </a:lnSpc>
            </a:pPr>
            <a:r>
              <a:rPr lang="zh-CN" altLang="en-US" dirty="0"/>
              <a:t>          所以我们选用了去哪儿。</a:t>
            </a:r>
            <a:r>
              <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hlinkClick r:id="rId5" action="ppaction://hlinkfile"/>
              </a:rPr>
              <a:t>景点数据</a:t>
            </a:r>
            <a:endParaRPr lang="zh-CN" altLang="en-US" dirty="0"/>
          </a:p>
        </p:txBody>
      </p:sp>
      <p:sp>
        <p:nvSpPr>
          <p:cNvPr id="14" name="TextBox 13"/>
          <p:cNvSpPr txBox="1"/>
          <p:nvPr/>
        </p:nvSpPr>
        <p:spPr>
          <a:xfrm>
            <a:off x="2319020" y="6344285"/>
            <a:ext cx="7554595" cy="337185"/>
          </a:xfrm>
          <a:prstGeom prst="rect">
            <a:avLst/>
          </a:prstGeom>
          <a:noFill/>
        </p:spPr>
        <p:txBody>
          <a:bodyPr wrap="square" rtlCol="0">
            <a:spAutoFit/>
          </a:bodyPr>
          <a:lstStyle/>
          <a:p>
            <a:pPr algn="ctr"/>
            <a:r>
              <a:rPr lang="zh-CN" altLang="en-US" sz="1600" dirty="0"/>
              <a:t>图片分别来自于飞猪（左） </a:t>
            </a:r>
            <a:r>
              <a:rPr lang="en-US" altLang="zh-CN" sz="1600" baseline="30000" dirty="0"/>
              <a:t>[11]</a:t>
            </a:r>
            <a:r>
              <a:rPr lang="zh-CN" altLang="en-US" sz="1600" dirty="0"/>
              <a:t> 、携程旅行（右上） </a:t>
            </a:r>
            <a:r>
              <a:rPr lang="en-US" altLang="zh-CN" sz="1600" baseline="30000" dirty="0"/>
              <a:t>[12]</a:t>
            </a:r>
            <a:r>
              <a:rPr lang="zh-CN" altLang="en-US" sz="1600" dirty="0"/>
              <a:t>、去哪儿旅行（右下） </a:t>
            </a:r>
            <a:r>
              <a:rPr lang="en-US" altLang="zh-CN" sz="1600" baseline="30000" dirty="0"/>
              <a:t>[13]</a:t>
            </a:r>
            <a:endParaRPr lang="zh-CN" altLang="en-US" sz="1600" baseline="30000" dirty="0"/>
          </a:p>
        </p:txBody>
      </p:sp>
      <p:sp>
        <p:nvSpPr>
          <p:cNvPr id="15" name="TextBox 14"/>
          <p:cNvSpPr txBox="1"/>
          <p:nvPr/>
        </p:nvSpPr>
        <p:spPr>
          <a:xfrm>
            <a:off x="9622137" y="2424957"/>
            <a:ext cx="976745" cy="369332"/>
          </a:xfrm>
          <a:prstGeom prst="rect">
            <a:avLst/>
          </a:prstGeom>
          <a:noFill/>
        </p:spPr>
        <p:txBody>
          <a:bodyPr wrap="square" rtlCol="0">
            <a:spAutoFit/>
          </a:bodyPr>
          <a:lstStyle/>
          <a:p>
            <a:r>
              <a:rPr lang="zh-CN" altLang="en-US" b="1" dirty="0"/>
              <a:t>去哪儿</a:t>
            </a:r>
            <a:endParaRPr lang="zh-CN" altLang="en-US" b="1" dirty="0"/>
          </a:p>
        </p:txBody>
      </p:sp>
      <p:pic>
        <p:nvPicPr>
          <p:cNvPr id="33798" name="Picture 6"/>
          <p:cNvPicPr>
            <a:picLocks noChangeAspect="1" noChangeArrowheads="1"/>
          </p:cNvPicPr>
          <p:nvPr/>
        </p:nvPicPr>
        <p:blipFill>
          <a:blip r:embed="rId6" cstate="print"/>
          <a:srcRect/>
          <a:stretch>
            <a:fillRect/>
          </a:stretch>
        </p:blipFill>
        <p:spPr bwMode="auto">
          <a:xfrm>
            <a:off x="134750" y="3292523"/>
            <a:ext cx="5986272" cy="2593526"/>
          </a:xfrm>
          <a:prstGeom prst="rect">
            <a:avLst/>
          </a:prstGeom>
          <a:noFill/>
          <a:ln w="9525">
            <a:noFill/>
            <a:miter lim="800000"/>
            <a:headEnd/>
            <a:tailEnd/>
          </a:ln>
        </p:spPr>
      </p:pic>
      <p:sp>
        <p:nvSpPr>
          <p:cNvPr id="17" name="TextBox 16"/>
          <p:cNvSpPr txBox="1"/>
          <p:nvPr/>
        </p:nvSpPr>
        <p:spPr>
          <a:xfrm>
            <a:off x="3749051" y="4187794"/>
            <a:ext cx="976745" cy="369332"/>
          </a:xfrm>
          <a:prstGeom prst="rect">
            <a:avLst/>
          </a:prstGeom>
          <a:noFill/>
        </p:spPr>
        <p:txBody>
          <a:bodyPr wrap="square" rtlCol="0">
            <a:spAutoFit/>
          </a:bodyPr>
          <a:lstStyle/>
          <a:p>
            <a:r>
              <a:rPr lang="zh-CN" altLang="en-US" b="1" dirty="0"/>
              <a:t>飞猪</a:t>
            </a:r>
            <a:endParaRPr lang="zh-CN" altLang="en-US"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7241" y="-61339"/>
            <a:ext cx="1221474" cy="1221474"/>
          </a:xfrm>
          <a:prstGeom prst="rect">
            <a:avLst/>
          </a:prstGeom>
        </p:spPr>
      </p:pic>
      <p:sp>
        <p:nvSpPr>
          <p:cNvPr id="9" name="TextBox 24"/>
          <p:cNvSpPr txBox="1"/>
          <p:nvPr/>
        </p:nvSpPr>
        <p:spPr>
          <a:xfrm>
            <a:off x="1419225" y="288290"/>
            <a:ext cx="4840605" cy="461665"/>
          </a:xfrm>
          <a:prstGeom prst="rect">
            <a:avLst/>
          </a:prstGeom>
          <a:noFill/>
        </p:spPr>
        <p:txBody>
          <a:bodyPr wrap="square" rtlCol="0">
            <a:spAutoFit/>
          </a:bodyPr>
          <a:lstStyle/>
          <a:p>
            <a:r>
              <a:rPr lang="zh-CN" altLang="en-US" sz="2400" b="1" dirty="0"/>
              <a:t>技术可行性</a:t>
            </a:r>
            <a:endParaRPr lang="zh-CN" altLang="en-US" sz="2400" b="1"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456" y="1034420"/>
            <a:ext cx="772435" cy="772435"/>
          </a:xfrm>
          <a:prstGeom prst="rect">
            <a:avLst/>
          </a:prstGeom>
        </p:spPr>
      </p:pic>
      <p:sp>
        <p:nvSpPr>
          <p:cNvPr id="8" name="TextBox 11"/>
          <p:cNvSpPr txBox="1"/>
          <p:nvPr/>
        </p:nvSpPr>
        <p:spPr>
          <a:xfrm>
            <a:off x="419648" y="1235971"/>
            <a:ext cx="519545" cy="369332"/>
          </a:xfrm>
          <a:prstGeom prst="rect">
            <a:avLst/>
          </a:prstGeom>
          <a:noFill/>
        </p:spPr>
        <p:txBody>
          <a:bodyPr wrap="square" rtlCol="0">
            <a:spAutoFit/>
          </a:bodyPr>
          <a:lstStyle/>
          <a:p>
            <a:pPr algn="ctr"/>
            <a:r>
              <a:rPr lang="en-US" altLang="zh-CN" dirty="0"/>
              <a:t>03</a:t>
            </a:r>
            <a:endParaRPr lang="zh-CN" altLang="en-US" dirty="0"/>
          </a:p>
        </p:txBody>
      </p:sp>
      <p:sp>
        <p:nvSpPr>
          <p:cNvPr id="10" name="TextBox 9"/>
          <p:cNvSpPr txBox="1"/>
          <p:nvPr/>
        </p:nvSpPr>
        <p:spPr>
          <a:xfrm>
            <a:off x="987448" y="1179679"/>
            <a:ext cx="4868140" cy="2169825"/>
          </a:xfrm>
          <a:prstGeom prst="rect">
            <a:avLst/>
          </a:prstGeom>
          <a:noFill/>
        </p:spPr>
        <p:txBody>
          <a:bodyPr wrap="square" rtlCol="0">
            <a:spAutoFit/>
          </a:bodyPr>
          <a:lstStyle/>
          <a:p>
            <a:pPr>
              <a:lnSpc>
                <a:spcPct val="150000"/>
              </a:lnSpc>
            </a:pPr>
            <a:r>
              <a:rPr lang="zh-CN" altLang="en-US" b="1" dirty="0"/>
              <a:t>餐饮数据：</a:t>
            </a:r>
            <a:endParaRPr lang="en-US" altLang="zh-CN" b="1" dirty="0"/>
          </a:p>
          <a:p>
            <a:pPr>
              <a:lnSpc>
                <a:spcPct val="150000"/>
              </a:lnSpc>
            </a:pPr>
            <a:r>
              <a:rPr lang="zh-CN" altLang="en-US" b="1" dirty="0"/>
              <a:t>         </a:t>
            </a:r>
            <a:r>
              <a:rPr lang="zh-CN" altLang="en-US" dirty="0"/>
              <a:t>大众点评数据无法爬取；去哪儿旅行有美食分类，但是鉴于此软件专门做旅行的酒店、机票、景点门票等订单方面，且分类没有美团齐全，故我们选择美团。</a:t>
            </a:r>
            <a:r>
              <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hlinkClick r:id="rId3" action="ppaction://hlinkfile"/>
              </a:rPr>
              <a:t>餐饮数据</a:t>
            </a:r>
            <a:endParaRPr lang="zh-CN" altLang="en-US" dirty="0"/>
          </a:p>
        </p:txBody>
      </p:sp>
      <p:pic>
        <p:nvPicPr>
          <p:cNvPr id="34818" name="Picture 2"/>
          <p:cNvPicPr>
            <a:picLocks noChangeAspect="1" noChangeArrowheads="1"/>
          </p:cNvPicPr>
          <p:nvPr/>
        </p:nvPicPr>
        <p:blipFill>
          <a:blip r:embed="rId4" cstate="print"/>
          <a:srcRect/>
          <a:stretch>
            <a:fillRect/>
          </a:stretch>
        </p:blipFill>
        <p:spPr bwMode="auto">
          <a:xfrm>
            <a:off x="6288775" y="784747"/>
            <a:ext cx="5903225" cy="4935974"/>
          </a:xfrm>
          <a:prstGeom prst="rect">
            <a:avLst/>
          </a:prstGeom>
          <a:noFill/>
          <a:ln w="9525">
            <a:noFill/>
            <a:miter lim="800000"/>
            <a:headEnd/>
            <a:tailEnd/>
          </a:ln>
        </p:spPr>
      </p:pic>
      <p:sp>
        <p:nvSpPr>
          <p:cNvPr id="11" name="TextBox 10"/>
          <p:cNvSpPr txBox="1"/>
          <p:nvPr/>
        </p:nvSpPr>
        <p:spPr>
          <a:xfrm>
            <a:off x="10393235" y="1647035"/>
            <a:ext cx="976745" cy="369332"/>
          </a:xfrm>
          <a:prstGeom prst="rect">
            <a:avLst/>
          </a:prstGeom>
          <a:noFill/>
        </p:spPr>
        <p:txBody>
          <a:bodyPr wrap="square" rtlCol="0">
            <a:spAutoFit/>
          </a:bodyPr>
          <a:lstStyle/>
          <a:p>
            <a:r>
              <a:rPr lang="zh-CN" altLang="en-US" b="1" dirty="0"/>
              <a:t>去哪儿</a:t>
            </a:r>
            <a:endParaRPr lang="zh-CN" altLang="en-US" b="1" dirty="0"/>
          </a:p>
        </p:txBody>
      </p:sp>
      <p:pic>
        <p:nvPicPr>
          <p:cNvPr id="34819" name="Picture 3"/>
          <p:cNvPicPr>
            <a:picLocks noChangeAspect="1" noChangeArrowheads="1"/>
          </p:cNvPicPr>
          <p:nvPr/>
        </p:nvPicPr>
        <p:blipFill>
          <a:blip r:embed="rId5" cstate="print"/>
          <a:srcRect/>
          <a:stretch>
            <a:fillRect/>
          </a:stretch>
        </p:blipFill>
        <p:spPr bwMode="auto">
          <a:xfrm>
            <a:off x="395785" y="3293021"/>
            <a:ext cx="5983122" cy="2930359"/>
          </a:xfrm>
          <a:prstGeom prst="rect">
            <a:avLst/>
          </a:prstGeom>
          <a:noFill/>
          <a:ln w="9525">
            <a:noFill/>
            <a:miter lim="800000"/>
            <a:headEnd/>
            <a:tailEnd/>
          </a:ln>
        </p:spPr>
      </p:pic>
      <p:sp>
        <p:nvSpPr>
          <p:cNvPr id="12" name="TextBox 11"/>
          <p:cNvSpPr txBox="1"/>
          <p:nvPr/>
        </p:nvSpPr>
        <p:spPr>
          <a:xfrm>
            <a:off x="3710305" y="6334125"/>
            <a:ext cx="4770755" cy="337185"/>
          </a:xfrm>
          <a:prstGeom prst="rect">
            <a:avLst/>
          </a:prstGeom>
          <a:noFill/>
        </p:spPr>
        <p:txBody>
          <a:bodyPr wrap="square" rtlCol="0">
            <a:spAutoFit/>
          </a:bodyPr>
          <a:lstStyle/>
          <a:p>
            <a:pPr algn="ctr"/>
            <a:r>
              <a:rPr lang="zh-CN" altLang="en-US" sz="1600" dirty="0"/>
              <a:t>图片从左往右分别来自于美团</a:t>
            </a:r>
            <a:r>
              <a:rPr lang="en-US" altLang="zh-CN" sz="1600" baseline="30000" dirty="0"/>
              <a:t>[14]</a:t>
            </a:r>
            <a:r>
              <a:rPr lang="zh-CN" altLang="en-US" sz="1600" dirty="0"/>
              <a:t>、去哪儿旅行</a:t>
            </a:r>
            <a:r>
              <a:rPr lang="en-US" altLang="zh-CN" sz="1600" baseline="30000" dirty="0"/>
              <a:t>[15]</a:t>
            </a:r>
            <a:endParaRPr lang="zh-CN" altLang="en-US" sz="1600" baseline="30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86784" y="1252394"/>
            <a:ext cx="7693251" cy="1337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n-ea"/>
                <a:sym typeface="+mn-ea"/>
              </a:rPr>
              <a:t>基本建设投资：</a:t>
            </a:r>
            <a:endParaRPr lang="en-US" altLang="zh-CN" dirty="0">
              <a:latin typeface="+mn-ea"/>
            </a:endParaRPr>
          </a:p>
          <a:p>
            <a:pPr>
              <a:lnSpc>
                <a:spcPct val="150000"/>
              </a:lnSpc>
            </a:pPr>
            <a:r>
              <a:rPr lang="zh-CN" altLang="en-US" dirty="0">
                <a:latin typeface="+mn-ea"/>
                <a:sym typeface="+mn-ea"/>
              </a:rPr>
              <a:t>    我们小组三名同学每人都已有一台电脑并安装了开发所需软件，网络环境相对良好。</a:t>
            </a:r>
            <a:endParaRPr lang="zh-CN" altLang="en-US" dirty="0">
              <a:latin typeface="+mn-ea"/>
              <a:sym typeface="+mn-ea"/>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236882" y="384117"/>
            <a:ext cx="2306241" cy="5579615"/>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697" y="1145639"/>
            <a:ext cx="772435" cy="772435"/>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290" y="2787400"/>
            <a:ext cx="772435" cy="772435"/>
          </a:xfrm>
          <a:prstGeom prst="rect">
            <a:avLst/>
          </a:prstGeom>
        </p:spPr>
      </p:pic>
      <p:sp>
        <p:nvSpPr>
          <p:cNvPr id="12" name="TextBox 11"/>
          <p:cNvSpPr txBox="1"/>
          <p:nvPr/>
        </p:nvSpPr>
        <p:spPr>
          <a:xfrm>
            <a:off x="748723" y="1376218"/>
            <a:ext cx="519545" cy="368300"/>
          </a:xfrm>
          <a:prstGeom prst="rect">
            <a:avLst/>
          </a:prstGeom>
          <a:noFill/>
        </p:spPr>
        <p:txBody>
          <a:bodyPr wrap="square" rtlCol="0">
            <a:spAutoFit/>
          </a:bodyPr>
          <a:lstStyle/>
          <a:p>
            <a:pPr algn="ctr"/>
            <a:r>
              <a:rPr lang="en-US" altLang="zh-CN" dirty="0"/>
              <a:t>01</a:t>
            </a:r>
            <a:endParaRPr lang="zh-CN" altLang="en-US" dirty="0"/>
          </a:p>
        </p:txBody>
      </p:sp>
      <p:sp>
        <p:nvSpPr>
          <p:cNvPr id="14" name="TextBox 13"/>
          <p:cNvSpPr txBox="1"/>
          <p:nvPr/>
        </p:nvSpPr>
        <p:spPr>
          <a:xfrm>
            <a:off x="730999" y="3011054"/>
            <a:ext cx="519545" cy="368300"/>
          </a:xfrm>
          <a:prstGeom prst="rect">
            <a:avLst/>
          </a:prstGeom>
          <a:noFill/>
        </p:spPr>
        <p:txBody>
          <a:bodyPr wrap="square" rtlCol="0">
            <a:spAutoFit/>
          </a:bodyPr>
          <a:lstStyle/>
          <a:p>
            <a:pPr algn="ctr"/>
            <a:r>
              <a:rPr lang="en-US" altLang="zh-CN" dirty="0"/>
              <a:t>02</a:t>
            </a:r>
            <a:endParaRPr lang="zh-CN" altLang="en-US" dirty="0"/>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508" y="0"/>
            <a:ext cx="1145678" cy="1145678"/>
          </a:xfrm>
          <a:prstGeom prst="rect">
            <a:avLst/>
          </a:prstGeom>
        </p:spPr>
      </p:pic>
      <p:sp>
        <p:nvSpPr>
          <p:cNvPr id="18" name="TextBox 17"/>
          <p:cNvSpPr txBox="1"/>
          <p:nvPr/>
        </p:nvSpPr>
        <p:spPr>
          <a:xfrm>
            <a:off x="1423439" y="347461"/>
            <a:ext cx="4705350" cy="460375"/>
          </a:xfrm>
          <a:prstGeom prst="rect">
            <a:avLst/>
          </a:prstGeom>
          <a:noFill/>
        </p:spPr>
        <p:txBody>
          <a:bodyPr wrap="square" rtlCol="0">
            <a:spAutoFit/>
          </a:bodyPr>
          <a:lstStyle/>
          <a:p>
            <a:r>
              <a:rPr lang="zh-CN" altLang="en-US" sz="2400" b="1" dirty="0">
                <a:sym typeface="+mn-ea"/>
              </a:rPr>
              <a:t>经济可行性 </a:t>
            </a:r>
            <a:endParaRPr lang="zh-CN" altLang="en-US" sz="2400" b="1" dirty="0"/>
          </a:p>
        </p:txBody>
      </p:sp>
      <p:sp>
        <p:nvSpPr>
          <p:cNvPr id="15" name="TextBox 14"/>
          <p:cNvSpPr txBox="1"/>
          <p:nvPr/>
        </p:nvSpPr>
        <p:spPr>
          <a:xfrm>
            <a:off x="1387071" y="2890347"/>
            <a:ext cx="7512627" cy="1614805"/>
          </a:xfrm>
          <a:prstGeom prst="rect">
            <a:avLst/>
          </a:prstGeom>
          <a:noFill/>
        </p:spPr>
        <p:txBody>
          <a:bodyPr wrap="square" rtlCol="0">
            <a:spAutoFit/>
          </a:bodyPr>
          <a:lstStyle/>
          <a:p>
            <a:pPr>
              <a:lnSpc>
                <a:spcPct val="150000"/>
              </a:lnSpc>
            </a:pPr>
            <a:r>
              <a:rPr lang="zh-CN" altLang="en-US" b="1" dirty="0">
                <a:latin typeface="+mn-ea"/>
              </a:rPr>
              <a:t>开发成本较低：</a:t>
            </a:r>
            <a:endParaRPr lang="en-US" altLang="zh-CN" dirty="0">
              <a:latin typeface="+mn-ea"/>
            </a:endParaRPr>
          </a:p>
          <a:p>
            <a:pPr>
              <a:lnSpc>
                <a:spcPct val="150000"/>
              </a:lnSpc>
            </a:pPr>
            <a:r>
              <a:rPr lang="en-US" altLang="zh-CN" dirty="0">
                <a:latin typeface="+mn-ea"/>
              </a:rPr>
              <a:t>    </a:t>
            </a:r>
            <a:r>
              <a:rPr lang="zh-CN" altLang="en-US" dirty="0">
                <a:latin typeface="+mn-ea"/>
              </a:rPr>
              <a:t>由于小程序依附于微信，因此无需开发多种版本以适应不同的操作系统。相较于传统</a:t>
            </a:r>
            <a:r>
              <a:rPr lang="en-US" altLang="zh-CN" dirty="0">
                <a:latin typeface="+mn-ea"/>
              </a:rPr>
              <a:t>App, </a:t>
            </a:r>
            <a:r>
              <a:rPr lang="zh-CN" altLang="en-US" dirty="0">
                <a:latin typeface="+mn-ea"/>
              </a:rPr>
              <a:t>小程序减少了开发与维护的成本。</a:t>
            </a:r>
            <a:endParaRPr lang="en-US" altLang="zh-CN" baseline="30000" dirty="0">
              <a:latin typeface="+mn-ea"/>
            </a:endParaRPr>
          </a:p>
          <a:p>
            <a:endParaRPr lang="zh-CN" altLang="en-US" dirty="0"/>
          </a:p>
        </p:txBody>
      </p:sp>
      <p:sp>
        <p:nvSpPr>
          <p:cNvPr id="2" name="TextBox 14"/>
          <p:cNvSpPr txBox="1"/>
          <p:nvPr/>
        </p:nvSpPr>
        <p:spPr>
          <a:xfrm>
            <a:off x="1393895" y="4549676"/>
            <a:ext cx="7512627" cy="2299970"/>
          </a:xfrm>
          <a:prstGeom prst="rect">
            <a:avLst/>
          </a:prstGeom>
          <a:noFill/>
        </p:spPr>
        <p:txBody>
          <a:bodyPr wrap="square" rtlCol="0">
            <a:spAutoFit/>
          </a:bodyPr>
          <a:lstStyle/>
          <a:p>
            <a:pPr>
              <a:lnSpc>
                <a:spcPct val="150000"/>
              </a:lnSpc>
            </a:pPr>
            <a:r>
              <a:rPr lang="zh-CN" altLang="en-US" b="1" dirty="0">
                <a:latin typeface="+mn-ea"/>
                <a:sym typeface="+mn-ea"/>
              </a:rPr>
              <a:t>时间成本：</a:t>
            </a:r>
            <a:endParaRPr lang="zh-CN" altLang="en-US" b="1" dirty="0">
              <a:latin typeface="+mn-ea"/>
              <a:sym typeface="+mn-ea"/>
            </a:endParaRPr>
          </a:p>
          <a:p>
            <a:pPr>
              <a:lnSpc>
                <a:spcPct val="150000"/>
              </a:lnSpc>
            </a:pPr>
            <a:r>
              <a:rPr lang="zh-CN" altLang="en-US" dirty="0">
                <a:latin typeface="+mn-ea"/>
                <a:cs typeface="微软雅黑 Light" panose="020B0502040204020203" pitchFamily="34" charset="-122"/>
              </a:rPr>
              <a:t>    按照</a:t>
            </a:r>
            <a:r>
              <a:rPr lang="en-US" altLang="zh-CN" dirty="0">
                <a:latin typeface="+mn-ea"/>
                <a:cs typeface="微软雅黑 Light" panose="020B0502040204020203" pitchFamily="34" charset="-122"/>
              </a:rPr>
              <a:t>2020</a:t>
            </a:r>
            <a:r>
              <a:rPr lang="zh-CN" altLang="en-US" dirty="0">
                <a:latin typeface="+mn-ea"/>
                <a:cs typeface="微软雅黑 Light" panose="020B0502040204020203" pitchFamily="34" charset="-122"/>
              </a:rPr>
              <a:t>年杭州市薪资水平报告里每人</a:t>
            </a:r>
            <a:r>
              <a:rPr lang="en-US" altLang="zh-CN" dirty="0">
                <a:latin typeface="+mn-ea"/>
                <a:cs typeface="微软雅黑 Light" panose="020B0502040204020203" pitchFamily="34" charset="-122"/>
              </a:rPr>
              <a:t>40.85</a:t>
            </a:r>
            <a:r>
              <a:rPr lang="zh-CN" altLang="en-US" dirty="0">
                <a:latin typeface="+mn-ea"/>
                <a:cs typeface="微软雅黑 Light" panose="020B0502040204020203" pitchFamily="34" charset="-122"/>
              </a:rPr>
              <a:t>元每小时的薪资水平</a:t>
            </a:r>
            <a:r>
              <a:rPr lang="en-US" altLang="zh-CN" baseline="30000" dirty="0">
                <a:latin typeface="+mn-ea"/>
                <a:cs typeface="微软雅黑 Light" panose="020B0502040204020203" pitchFamily="34" charset="-122"/>
              </a:rPr>
              <a:t>[16]</a:t>
            </a:r>
            <a:r>
              <a:rPr lang="zh-CN" altLang="en-US" dirty="0">
                <a:latin typeface="+mn-ea"/>
                <a:cs typeface="微软雅黑 Light" panose="020B0502040204020203" pitchFamily="34" charset="-122"/>
              </a:rPr>
              <a:t>，结合甘特图中给出的具体所需时间，整个项目开发时间成本预期在</a:t>
            </a:r>
            <a:r>
              <a:rPr lang="en-US" altLang="zh-CN" dirty="0">
                <a:latin typeface="+mn-ea"/>
                <a:cs typeface="微软雅黑 Light" panose="020B0502040204020203" pitchFamily="34" charset="-122"/>
              </a:rPr>
              <a:t>38217.95</a:t>
            </a:r>
            <a:r>
              <a:rPr lang="zh-CN" altLang="en-US" dirty="0">
                <a:latin typeface="+mn-ea"/>
                <a:cs typeface="微软雅黑 Light" panose="020B0502040204020203" pitchFamily="34" charset="-122"/>
              </a:rPr>
              <a:t>元。</a:t>
            </a:r>
            <a:endParaRPr lang="en-US" altLang="zh-CN" dirty="0">
              <a:latin typeface="+mn-ea"/>
              <a:cs typeface="微软雅黑 Light" panose="020B0502040204020203" pitchFamily="34" charset="-122"/>
            </a:endParaRPr>
          </a:p>
          <a:p>
            <a:pPr>
              <a:lnSpc>
                <a:spcPct val="150000"/>
              </a:lnSpc>
            </a:pPr>
            <a:endParaRPr lang="en-US" altLang="zh-CN" baseline="30000" dirty="0">
              <a:latin typeface="+mn-ea"/>
            </a:endParaRPr>
          </a:p>
          <a:p>
            <a:endParaRPr lang="zh-CN" altLang="en-US" dirty="0"/>
          </a:p>
        </p:txBody>
      </p:sp>
      <p:pic>
        <p:nvPicPr>
          <p:cNvPr id="3"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114" y="4407994"/>
            <a:ext cx="772435" cy="772435"/>
          </a:xfrm>
          <a:prstGeom prst="rect">
            <a:avLst/>
          </a:prstGeom>
        </p:spPr>
      </p:pic>
      <p:sp>
        <p:nvSpPr>
          <p:cNvPr id="4" name="TextBox 13"/>
          <p:cNvSpPr txBox="1"/>
          <p:nvPr/>
        </p:nvSpPr>
        <p:spPr>
          <a:xfrm>
            <a:off x="737823" y="4631648"/>
            <a:ext cx="519545" cy="368300"/>
          </a:xfrm>
          <a:prstGeom prst="rect">
            <a:avLst/>
          </a:prstGeom>
          <a:noFill/>
        </p:spPr>
        <p:txBody>
          <a:bodyPr wrap="square" rtlCol="0">
            <a:spAutoFit/>
          </a:bodyPr>
          <a:lstStyle/>
          <a:p>
            <a:pPr algn="ctr"/>
            <a:r>
              <a:rPr lang="en-US" altLang="zh-CN" dirty="0"/>
              <a:t>03</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236882" y="384117"/>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508" y="0"/>
            <a:ext cx="1145678" cy="1145678"/>
          </a:xfrm>
          <a:prstGeom prst="rect">
            <a:avLst/>
          </a:prstGeom>
        </p:spPr>
      </p:pic>
      <p:sp>
        <p:nvSpPr>
          <p:cNvPr id="18" name="TextBox 17"/>
          <p:cNvSpPr txBox="1"/>
          <p:nvPr/>
        </p:nvSpPr>
        <p:spPr>
          <a:xfrm>
            <a:off x="1423439" y="347461"/>
            <a:ext cx="4705350" cy="460375"/>
          </a:xfrm>
          <a:prstGeom prst="rect">
            <a:avLst/>
          </a:prstGeom>
          <a:noFill/>
        </p:spPr>
        <p:txBody>
          <a:bodyPr wrap="square" rtlCol="0">
            <a:spAutoFit/>
          </a:bodyPr>
          <a:lstStyle/>
          <a:p>
            <a:r>
              <a:rPr lang="zh-CN" altLang="en-US" sz="2400" b="1" dirty="0">
                <a:sym typeface="+mn-ea"/>
              </a:rPr>
              <a:t>操作可行性 </a:t>
            </a:r>
            <a:endParaRPr lang="zh-CN" altLang="en-US" sz="2400" b="1" dirty="0"/>
          </a:p>
        </p:txBody>
      </p:sp>
      <p:sp>
        <p:nvSpPr>
          <p:cNvPr id="3" name="Text Box 2"/>
          <p:cNvSpPr txBox="1"/>
          <p:nvPr/>
        </p:nvSpPr>
        <p:spPr>
          <a:xfrm>
            <a:off x="1387128" y="1387880"/>
            <a:ext cx="7631430" cy="2168525"/>
          </a:xfrm>
          <a:prstGeom prst="rect">
            <a:avLst/>
          </a:prstGeom>
          <a:noFill/>
        </p:spPr>
        <p:txBody>
          <a:bodyPr wrap="square" rtlCol="0">
            <a:spAutoFit/>
          </a:bodyPr>
          <a:lstStyle/>
          <a:p>
            <a:pPr algn="l">
              <a:lnSpc>
                <a:spcPct val="150000"/>
              </a:lnSpc>
            </a:pPr>
            <a:r>
              <a:rPr lang="zh-CN" altLang="en-US" b="1" dirty="0">
                <a:latin typeface="+mn-ea"/>
                <a:sym typeface="+mn-ea"/>
              </a:rPr>
              <a:t>用户使用可行性：</a:t>
            </a:r>
            <a:endParaRPr lang="zh-CN" altLang="en-US" b="1" dirty="0">
              <a:latin typeface="+mn-ea"/>
              <a:sym typeface="+mn-ea"/>
            </a:endParaRPr>
          </a:p>
          <a:p>
            <a:pPr algn="l">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sym typeface="+mn-ea"/>
              </a:rPr>
              <a:t>    微信使用程度较高，微信自</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2011 </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年被正式发布以来，就保持着较高的关注度。截至</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2018</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年</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月，微信于全球拥有超过约</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10</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亿活跃用户，拥有较高的关注度、庞大的用户基数、良好的用户体验、成熟的用户使用行为。可以看出，用户能够在短时间内借助说明书快速上手。</a:t>
            </a:r>
            <a:endParaRPr lang="en-US" dirty="0">
              <a:latin typeface="宋体" panose="02010600030101010101" pitchFamily="2" charset="-122"/>
              <a:ea typeface="宋体" panose="02010600030101010101" pitchFamily="2" charset="-122"/>
              <a:cs typeface="宋体" panose="02010600030101010101" pitchFamily="2" charset="-122"/>
            </a:endParaRPr>
          </a:p>
        </p:txBody>
      </p:sp>
      <p:pic>
        <p:nvPicPr>
          <p:cNvPr id="4"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691" y="1283661"/>
            <a:ext cx="772435" cy="772435"/>
          </a:xfrm>
          <a:prstGeom prst="rect">
            <a:avLst/>
          </a:prstGeom>
        </p:spPr>
      </p:pic>
      <p:sp>
        <p:nvSpPr>
          <p:cNvPr id="5" name="TextBox 13"/>
          <p:cNvSpPr txBox="1"/>
          <p:nvPr/>
        </p:nvSpPr>
        <p:spPr>
          <a:xfrm>
            <a:off x="694400" y="1507315"/>
            <a:ext cx="519545" cy="368300"/>
          </a:xfrm>
          <a:prstGeom prst="rect">
            <a:avLst/>
          </a:prstGeom>
          <a:noFill/>
        </p:spPr>
        <p:txBody>
          <a:bodyPr wrap="square" rtlCol="0">
            <a:spAutoFit/>
          </a:bodyPr>
          <a:lstStyle/>
          <a:p>
            <a:pPr algn="ctr"/>
            <a:r>
              <a:rPr lang="en-US" altLang="zh-CN" dirty="0"/>
              <a:t>01</a:t>
            </a:r>
            <a:endParaRPr lang="zh-CN" altLang="en-US" dirty="0"/>
          </a:p>
        </p:txBody>
      </p:sp>
      <p:pic>
        <p:nvPicPr>
          <p:cNvPr id="2"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691" y="4140024"/>
            <a:ext cx="772435" cy="772435"/>
          </a:xfrm>
          <a:prstGeom prst="rect">
            <a:avLst/>
          </a:prstGeom>
        </p:spPr>
      </p:pic>
      <p:sp>
        <p:nvSpPr>
          <p:cNvPr id="6" name="TextBox 13"/>
          <p:cNvSpPr txBox="1"/>
          <p:nvPr/>
        </p:nvSpPr>
        <p:spPr>
          <a:xfrm>
            <a:off x="694400" y="4363678"/>
            <a:ext cx="519545" cy="368300"/>
          </a:xfrm>
          <a:prstGeom prst="rect">
            <a:avLst/>
          </a:prstGeom>
          <a:noFill/>
        </p:spPr>
        <p:txBody>
          <a:bodyPr wrap="square" rtlCol="0">
            <a:spAutoFit/>
          </a:bodyPr>
          <a:lstStyle/>
          <a:p>
            <a:pPr algn="ctr"/>
            <a:r>
              <a:rPr lang="en-US" altLang="zh-CN" dirty="0"/>
              <a:t>02</a:t>
            </a:r>
            <a:endParaRPr lang="zh-CN" altLang="en-US" dirty="0"/>
          </a:p>
        </p:txBody>
      </p:sp>
      <p:sp>
        <p:nvSpPr>
          <p:cNvPr id="7" name="Text Box 6"/>
          <p:cNvSpPr txBox="1"/>
          <p:nvPr/>
        </p:nvSpPr>
        <p:spPr>
          <a:xfrm>
            <a:off x="1387128" y="4234083"/>
            <a:ext cx="7631430" cy="1337945"/>
          </a:xfrm>
          <a:prstGeom prst="rect">
            <a:avLst/>
          </a:prstGeom>
          <a:noFill/>
        </p:spPr>
        <p:txBody>
          <a:bodyPr wrap="square" rtlCol="0">
            <a:spAutoFit/>
          </a:bodyPr>
          <a:lstStyle/>
          <a:p>
            <a:pPr algn="l">
              <a:lnSpc>
                <a:spcPct val="150000"/>
              </a:lnSpc>
            </a:pPr>
            <a:r>
              <a:rPr lang="zh-CN" altLang="en-US" b="1" dirty="0">
                <a:latin typeface="+mn-ea"/>
                <a:sym typeface="+mn-ea"/>
              </a:rPr>
              <a:t>时间进度可行性：</a:t>
            </a:r>
            <a:endParaRPr lang="zh-CN" altLang="en-US" b="1" dirty="0">
              <a:latin typeface="+mn-ea"/>
              <a:sym typeface="+mn-ea"/>
            </a:endParaRPr>
          </a:p>
          <a:p>
            <a:pPr algn="l">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rPr>
              <a:t>    项目周期为</a:t>
            </a:r>
            <a:r>
              <a:rPr lang="en-US" altLang="zh-CN" dirty="0">
                <a:latin typeface="宋体" panose="02010600030101010101" pitchFamily="2" charset="-122"/>
                <a:ea typeface="宋体" panose="02010600030101010101" pitchFamily="2" charset="-122"/>
                <a:cs typeface="宋体" panose="02010600030101010101" pitchFamily="2" charset="-122"/>
              </a:rPr>
              <a:t>3</a:t>
            </a:r>
            <a:r>
              <a:rPr lang="zh-CN" altLang="en-US" dirty="0">
                <a:latin typeface="宋体" panose="02010600030101010101" pitchFamily="2" charset="-122"/>
                <a:ea typeface="宋体" panose="02010600030101010101" pitchFamily="2" charset="-122"/>
                <a:cs typeface="宋体" panose="02010600030101010101" pitchFamily="2" charset="-122"/>
              </a:rPr>
              <a:t>个月，</a:t>
            </a:r>
            <a:r>
              <a:rPr lang="zh-CN" altLang="en-US" dirty="0">
                <a:sym typeface="+mn-ea"/>
              </a:rPr>
              <a:t>按照小组能力可以按时完成，并递交成果。</a:t>
            </a:r>
            <a:endParaRPr lang="en-US" altLang="zh-CN" dirty="0"/>
          </a:p>
          <a:p>
            <a:pPr algn="l">
              <a:lnSpc>
                <a:spcPct val="150000"/>
              </a:lnSpc>
            </a:pP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236882" y="384117"/>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508" y="0"/>
            <a:ext cx="1145678" cy="1145678"/>
          </a:xfrm>
          <a:prstGeom prst="rect">
            <a:avLst/>
          </a:prstGeom>
        </p:spPr>
      </p:pic>
      <p:sp>
        <p:nvSpPr>
          <p:cNvPr id="18" name="TextBox 17"/>
          <p:cNvSpPr txBox="1"/>
          <p:nvPr/>
        </p:nvSpPr>
        <p:spPr>
          <a:xfrm>
            <a:off x="1423439" y="347461"/>
            <a:ext cx="4705350" cy="460375"/>
          </a:xfrm>
          <a:prstGeom prst="rect">
            <a:avLst/>
          </a:prstGeom>
          <a:noFill/>
        </p:spPr>
        <p:txBody>
          <a:bodyPr wrap="square" rtlCol="0">
            <a:spAutoFit/>
          </a:bodyPr>
          <a:lstStyle/>
          <a:p>
            <a:r>
              <a:rPr lang="zh-CN" altLang="en-US" sz="2400" b="1" dirty="0">
                <a:sym typeface="+mn-ea"/>
              </a:rPr>
              <a:t>操作可行性 </a:t>
            </a:r>
            <a:endParaRPr lang="zh-CN" altLang="en-US" sz="2400" b="1" dirty="0"/>
          </a:p>
        </p:txBody>
      </p:sp>
      <p:sp>
        <p:nvSpPr>
          <p:cNvPr id="3" name="Text Box 2"/>
          <p:cNvSpPr txBox="1"/>
          <p:nvPr/>
        </p:nvSpPr>
        <p:spPr>
          <a:xfrm>
            <a:off x="1387128" y="1655850"/>
            <a:ext cx="7631430" cy="1337945"/>
          </a:xfrm>
          <a:prstGeom prst="rect">
            <a:avLst/>
          </a:prstGeom>
          <a:noFill/>
        </p:spPr>
        <p:txBody>
          <a:bodyPr wrap="square" rtlCol="0">
            <a:spAutoFit/>
          </a:bodyPr>
          <a:lstStyle/>
          <a:p>
            <a:pPr algn="l">
              <a:lnSpc>
                <a:spcPct val="150000"/>
              </a:lnSpc>
            </a:pPr>
            <a:r>
              <a:rPr lang="zh-CN" altLang="en-US" b="1" dirty="0">
                <a:latin typeface="+mn-ea"/>
                <a:sym typeface="+mn-ea"/>
              </a:rPr>
              <a:t>部署可行性：</a:t>
            </a:r>
            <a:endParaRPr lang="zh-CN" altLang="en-US" b="1" dirty="0">
              <a:latin typeface="+mn-ea"/>
              <a:sym typeface="+mn-ea"/>
            </a:endParaRPr>
          </a:p>
          <a:p>
            <a:pPr algn="l">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sym typeface="+mn-ea"/>
              </a:rPr>
              <a:t>    </a:t>
            </a:r>
            <a:r>
              <a:rPr dirty="0">
                <a:latin typeface="宋体" panose="02010600030101010101" pitchFamily="2" charset="-122"/>
                <a:ea typeface="宋体" panose="02010600030101010101" pitchFamily="2" charset="-122"/>
                <a:cs typeface="宋体" panose="02010600030101010101" pitchFamily="2" charset="-122"/>
                <a:sym typeface="+mn-ea"/>
              </a:rPr>
              <a:t>云函数右键，选择在终端打开，执行cnpm i，</a:t>
            </a:r>
            <a:r>
              <a:rPr lang="zh-CN" dirty="0">
                <a:latin typeface="宋体" panose="02010600030101010101" pitchFamily="2" charset="-122"/>
                <a:ea typeface="宋体" panose="02010600030101010101" pitchFamily="2" charset="-122"/>
                <a:cs typeface="宋体" panose="02010600030101010101" pitchFamily="2" charset="-122"/>
                <a:sym typeface="+mn-ea"/>
              </a:rPr>
              <a:t>在</a:t>
            </a:r>
            <a:r>
              <a:rPr dirty="0">
                <a:latin typeface="宋体" panose="02010600030101010101" pitchFamily="2" charset="-122"/>
                <a:ea typeface="宋体" panose="02010600030101010101" pitchFamily="2" charset="-122"/>
                <a:cs typeface="宋体" panose="02010600030101010101" pitchFamily="2" charset="-122"/>
                <a:sym typeface="+mn-ea"/>
              </a:rPr>
              <a:t>node环境</a:t>
            </a:r>
            <a:r>
              <a:rPr lang="zh-CN" dirty="0">
                <a:latin typeface="宋体" panose="02010600030101010101" pitchFamily="2" charset="-122"/>
                <a:ea typeface="宋体" panose="02010600030101010101" pitchFamily="2" charset="-122"/>
                <a:cs typeface="宋体" panose="02010600030101010101" pitchFamily="2" charset="-122"/>
                <a:sym typeface="+mn-ea"/>
              </a:rPr>
              <a:t>中，</a:t>
            </a:r>
            <a:r>
              <a:rPr dirty="0">
                <a:latin typeface="宋体" panose="02010600030101010101" pitchFamily="2" charset="-122"/>
                <a:ea typeface="宋体" panose="02010600030101010101" pitchFamily="2" charset="-122"/>
                <a:cs typeface="宋体" panose="02010600030101010101" pitchFamily="2" charset="-122"/>
                <a:sym typeface="+mn-ea"/>
              </a:rPr>
              <a:t>cnpm i执行完成后，右键云函数目录</a:t>
            </a:r>
            <a:r>
              <a:rPr lang="zh-CN" dirty="0">
                <a:latin typeface="宋体" panose="02010600030101010101" pitchFamily="2" charset="-122"/>
                <a:ea typeface="宋体" panose="02010600030101010101" pitchFamily="2" charset="-122"/>
                <a:cs typeface="宋体" panose="02010600030101010101" pitchFamily="2" charset="-122"/>
                <a:sym typeface="+mn-ea"/>
              </a:rPr>
              <a:t>选择</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a:t>
            </a:r>
            <a:r>
              <a:rPr dirty="0">
                <a:latin typeface="宋体" panose="02010600030101010101" pitchFamily="2" charset="-122"/>
                <a:ea typeface="宋体" panose="02010600030101010101" pitchFamily="2" charset="-122"/>
                <a:cs typeface="宋体" panose="02010600030101010101" pitchFamily="2" charset="-122"/>
                <a:sym typeface="+mn-ea"/>
              </a:rPr>
              <a:t>创建并部署</a:t>
            </a:r>
            <a:r>
              <a:rPr lang="en-US"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a:t>
            </a:r>
            <a:endParaRPr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691" y="1516706"/>
            <a:ext cx="772435" cy="772435"/>
          </a:xfrm>
          <a:prstGeom prst="rect">
            <a:avLst/>
          </a:prstGeom>
        </p:spPr>
      </p:pic>
      <p:sp>
        <p:nvSpPr>
          <p:cNvPr id="5" name="TextBox 13"/>
          <p:cNvSpPr txBox="1"/>
          <p:nvPr/>
        </p:nvSpPr>
        <p:spPr>
          <a:xfrm>
            <a:off x="694400" y="1740360"/>
            <a:ext cx="519545" cy="368300"/>
          </a:xfrm>
          <a:prstGeom prst="rect">
            <a:avLst/>
          </a:prstGeom>
          <a:noFill/>
        </p:spPr>
        <p:txBody>
          <a:bodyPr wrap="square" rtlCol="0">
            <a:spAutoFit/>
          </a:bodyPr>
          <a:lstStyle/>
          <a:p>
            <a:pPr algn="ctr"/>
            <a:r>
              <a:rPr lang="en-US" altLang="zh-CN" dirty="0"/>
              <a:t>03</a:t>
            </a:r>
            <a:endParaRPr lang="zh-CN" altLang="en-US" dirty="0"/>
          </a:p>
        </p:txBody>
      </p:sp>
      <p:pic>
        <p:nvPicPr>
          <p:cNvPr id="2"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691" y="3848559"/>
            <a:ext cx="772435" cy="772435"/>
          </a:xfrm>
          <a:prstGeom prst="rect">
            <a:avLst/>
          </a:prstGeom>
        </p:spPr>
      </p:pic>
      <p:sp>
        <p:nvSpPr>
          <p:cNvPr id="6" name="TextBox 13"/>
          <p:cNvSpPr txBox="1"/>
          <p:nvPr/>
        </p:nvSpPr>
        <p:spPr>
          <a:xfrm>
            <a:off x="694400" y="4072213"/>
            <a:ext cx="519545" cy="368300"/>
          </a:xfrm>
          <a:prstGeom prst="rect">
            <a:avLst/>
          </a:prstGeom>
          <a:noFill/>
        </p:spPr>
        <p:txBody>
          <a:bodyPr wrap="square" rtlCol="0">
            <a:spAutoFit/>
          </a:bodyPr>
          <a:lstStyle/>
          <a:p>
            <a:pPr algn="ctr"/>
            <a:r>
              <a:rPr lang="en-US" altLang="zh-CN" dirty="0"/>
              <a:t>04</a:t>
            </a:r>
            <a:endParaRPr lang="zh-CN" altLang="en-US" dirty="0"/>
          </a:p>
        </p:txBody>
      </p:sp>
      <p:sp>
        <p:nvSpPr>
          <p:cNvPr id="7" name="Text Box 6"/>
          <p:cNvSpPr txBox="1"/>
          <p:nvPr/>
        </p:nvSpPr>
        <p:spPr>
          <a:xfrm>
            <a:off x="1387128" y="3977543"/>
            <a:ext cx="7631430" cy="1273875"/>
          </a:xfrm>
          <a:prstGeom prst="rect">
            <a:avLst/>
          </a:prstGeom>
          <a:noFill/>
        </p:spPr>
        <p:txBody>
          <a:bodyPr wrap="square" rtlCol="0">
            <a:spAutoFit/>
          </a:bodyPr>
          <a:lstStyle/>
          <a:p>
            <a:pPr algn="l">
              <a:lnSpc>
                <a:spcPct val="150000"/>
              </a:lnSpc>
            </a:pPr>
            <a:r>
              <a:rPr lang="zh-CN" altLang="en-US" b="1" dirty="0">
                <a:latin typeface="+mn-ea"/>
                <a:sym typeface="+mn-ea"/>
              </a:rPr>
              <a:t>发布可行性：</a:t>
            </a:r>
            <a:endParaRPr lang="zh-CN" altLang="en-US" b="1" dirty="0">
              <a:latin typeface="+mn-ea"/>
              <a:sym typeface="+mn-ea"/>
            </a:endParaRPr>
          </a:p>
          <a:p>
            <a:pPr algn="l">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rPr>
              <a:t>    提交审核，</a:t>
            </a:r>
            <a:r>
              <a:rPr dirty="0">
                <a:latin typeface="宋体" panose="02010600030101010101" pitchFamily="2" charset="-122"/>
                <a:ea typeface="宋体" panose="02010600030101010101" pitchFamily="2" charset="-122"/>
              </a:rPr>
              <a:t>通过后，点击提交发布，线上版本就会显示当前提交版本，微信小程序中过几分钟就可以搜索到发布的小程序了</a:t>
            </a:r>
            <a:r>
              <a:rPr lang="zh-CN" dirty="0"/>
              <a:t>。</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489367" y="2153343"/>
            <a:ext cx="7693251" cy="2023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n-ea"/>
              </a:rPr>
              <a:t>新的社交需求：</a:t>
            </a:r>
            <a:endParaRPr lang="en-US" altLang="zh-CN" dirty="0">
              <a:latin typeface="+mn-ea"/>
            </a:endParaRPr>
          </a:p>
          <a:p>
            <a:pPr>
              <a:lnSpc>
                <a:spcPct val="150000"/>
              </a:lnSpc>
            </a:pPr>
            <a:r>
              <a:rPr lang="en-US" altLang="zh-CN" dirty="0">
                <a:latin typeface="+mn-ea"/>
              </a:rPr>
              <a:t>    </a:t>
            </a:r>
            <a:r>
              <a:rPr lang="zh-CN" altLang="zh-CN" dirty="0">
                <a:latin typeface="+mn-ea"/>
              </a:rPr>
              <a:t>随着社交网络的普及，拍照分享逐渐成为人们的习惯。</a:t>
            </a:r>
            <a:r>
              <a:rPr lang="zh-CN" altLang="zh-CN" dirty="0"/>
              <a:t>各大手机应用商城和微信上</a:t>
            </a:r>
            <a:r>
              <a:rPr lang="zh-CN" altLang="en-US" dirty="0"/>
              <a:t>，</a:t>
            </a:r>
            <a:r>
              <a:rPr lang="zh-CN" altLang="zh-CN" dirty="0"/>
              <a:t>此类应用或小程序数量较少，种类单一。同时，我们发现年轻人热衷于在小众景点留下足迹、喜爱打卡大家推荐的地点。</a:t>
            </a:r>
            <a:endParaRPr lang="en-US" altLang="zh-CN" dirty="0">
              <a:latin typeface="+mn-ea"/>
            </a:endParaRPr>
          </a:p>
          <a:p>
            <a:pPr>
              <a:lnSpc>
                <a:spcPct val="150000"/>
              </a:lnSpc>
            </a:pPr>
            <a:endParaRPr lang="en-US" altLang="zh-CN" baseline="30000" dirty="0">
              <a:latin typeface="+mn-ea"/>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7101" y="2062348"/>
            <a:ext cx="772435" cy="772435"/>
          </a:xfrm>
          <a:prstGeom prst="rect">
            <a:avLst/>
          </a:prstGeom>
        </p:spPr>
      </p:pic>
      <p:sp>
        <p:nvSpPr>
          <p:cNvPr id="12" name="TextBox 11"/>
          <p:cNvSpPr txBox="1"/>
          <p:nvPr/>
        </p:nvSpPr>
        <p:spPr>
          <a:xfrm>
            <a:off x="814127" y="2292927"/>
            <a:ext cx="519545" cy="368300"/>
          </a:xfrm>
          <a:prstGeom prst="rect">
            <a:avLst/>
          </a:prstGeom>
          <a:noFill/>
        </p:spPr>
        <p:txBody>
          <a:bodyPr wrap="square" rtlCol="0">
            <a:spAutoFit/>
          </a:bodyPr>
          <a:lstStyle/>
          <a:p>
            <a:pPr algn="ctr"/>
            <a:r>
              <a:rPr lang="en-US" altLang="zh-CN" dirty="0"/>
              <a:t>01</a:t>
            </a:r>
            <a:endParaRPr lang="zh-CN" altLang="en-US" dirty="0"/>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86" y="0"/>
            <a:ext cx="1221474" cy="1221474"/>
          </a:xfrm>
          <a:prstGeom prst="rect">
            <a:avLst/>
          </a:prstGeom>
        </p:spPr>
      </p:pic>
      <p:sp>
        <p:nvSpPr>
          <p:cNvPr id="18" name="TextBox 17"/>
          <p:cNvSpPr txBox="1"/>
          <p:nvPr/>
        </p:nvSpPr>
        <p:spPr>
          <a:xfrm>
            <a:off x="1456344" y="355600"/>
            <a:ext cx="4705350" cy="460375"/>
          </a:xfrm>
          <a:prstGeom prst="rect">
            <a:avLst/>
          </a:prstGeom>
          <a:noFill/>
        </p:spPr>
        <p:txBody>
          <a:bodyPr wrap="square" rtlCol="0">
            <a:spAutoFit/>
          </a:bodyPr>
          <a:lstStyle/>
          <a:p>
            <a:r>
              <a:rPr lang="zh-CN" altLang="en-US" sz="2400" b="1" dirty="0">
                <a:sym typeface="+mn-ea"/>
              </a:rPr>
              <a:t>社会可行性 </a:t>
            </a:r>
            <a:endParaRPr lang="zh-CN" altLang="en-US" sz="2400" b="1"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6882" y="384117"/>
            <a:ext cx="2306241" cy="55796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4082" y="1962710"/>
            <a:ext cx="772435" cy="772435"/>
          </a:xfrm>
          <a:prstGeom prst="rect">
            <a:avLst/>
          </a:prstGeom>
        </p:spPr>
      </p:pic>
      <p:sp>
        <p:nvSpPr>
          <p:cNvPr id="13" name="TextBox 12"/>
          <p:cNvSpPr txBox="1"/>
          <p:nvPr/>
        </p:nvSpPr>
        <p:spPr>
          <a:xfrm>
            <a:off x="781107" y="2182897"/>
            <a:ext cx="519545" cy="368300"/>
          </a:xfrm>
          <a:prstGeom prst="rect">
            <a:avLst/>
          </a:prstGeom>
          <a:noFill/>
        </p:spPr>
        <p:txBody>
          <a:bodyPr wrap="square" rtlCol="0">
            <a:spAutoFit/>
          </a:bodyPr>
          <a:lstStyle/>
          <a:p>
            <a:pPr algn="ctr"/>
            <a:r>
              <a:rPr lang="en-US" altLang="zh-CN" dirty="0"/>
              <a:t>01</a:t>
            </a:r>
            <a:endParaRPr lang="zh-CN" altLang="en-US" dirty="0"/>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86" y="0"/>
            <a:ext cx="1221474" cy="1221474"/>
          </a:xfrm>
          <a:prstGeom prst="rect">
            <a:avLst/>
          </a:prstGeom>
        </p:spPr>
      </p:pic>
      <p:sp>
        <p:nvSpPr>
          <p:cNvPr id="18" name="TextBox 17"/>
          <p:cNvSpPr txBox="1"/>
          <p:nvPr/>
        </p:nvSpPr>
        <p:spPr>
          <a:xfrm>
            <a:off x="1456344" y="355600"/>
            <a:ext cx="4705350" cy="460375"/>
          </a:xfrm>
          <a:prstGeom prst="rect">
            <a:avLst/>
          </a:prstGeom>
          <a:noFill/>
        </p:spPr>
        <p:txBody>
          <a:bodyPr wrap="square" rtlCol="0">
            <a:spAutoFit/>
          </a:bodyPr>
          <a:lstStyle/>
          <a:p>
            <a:r>
              <a:rPr lang="zh-CN" altLang="en-US" sz="2400" b="1" dirty="0">
                <a:sym typeface="+mn-ea"/>
              </a:rPr>
              <a:t>法律可行性 </a:t>
            </a:r>
            <a:endParaRPr lang="zh-CN" altLang="en-US" sz="2400" b="1" dirty="0"/>
          </a:p>
        </p:txBody>
      </p:sp>
      <p:sp>
        <p:nvSpPr>
          <p:cNvPr id="3" name="文本框 6"/>
          <p:cNvSpPr txBox="1"/>
          <p:nvPr/>
        </p:nvSpPr>
        <p:spPr>
          <a:xfrm>
            <a:off x="1456347" y="2077086"/>
            <a:ext cx="7693251" cy="21685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n-ea"/>
              </a:rPr>
              <a:t>爬虫是否违法：</a:t>
            </a:r>
            <a:endParaRPr lang="en-US" altLang="zh-CN" dirty="0">
              <a:latin typeface="+mn-ea"/>
            </a:endParaRPr>
          </a:p>
          <a:p>
            <a:pPr>
              <a:lnSpc>
                <a:spcPct val="150000"/>
              </a:lnSpc>
            </a:pPr>
            <a:r>
              <a:rPr lang="en-US" altLang="zh-CN" dirty="0">
                <a:latin typeface="+mn-ea"/>
              </a:rPr>
              <a:t>    </a:t>
            </a:r>
            <a:r>
              <a:rPr lang="zh-CN" altLang="zh-CN" dirty="0">
                <a:latin typeface="+mn-ea"/>
              </a:rPr>
              <a:t>目前尚没有任何法律明确规定，类似爬虫这样的行为违法。如何使用爬虫获取的数据和信息，大多数情况都是有明确的规定的。其次，我们爬取出来的</a:t>
            </a:r>
            <a:r>
              <a:rPr lang="zh-CN" altLang="zh-CN" dirty="0">
                <a:latin typeface="+mn-ea"/>
                <a:sym typeface="+mn-ea"/>
              </a:rPr>
              <a:t>图片不</a:t>
            </a:r>
            <a:r>
              <a:rPr lang="zh-CN" altLang="zh-CN" dirty="0">
                <a:latin typeface="+mn-ea"/>
              </a:rPr>
              <a:t>作为商用，更不爬取个人隐私数据去公开买卖。所以我们的爬虫操作并不违法任何法律。</a:t>
            </a:r>
            <a:endParaRPr lang="en-US" altLang="zh-CN" dirty="0">
              <a:latin typeface="+mn-ea"/>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6882" y="384117"/>
            <a:ext cx="2306241" cy="55796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07425"/>
            <a:ext cx="12192000" cy="4180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39487" y="2206613"/>
            <a:ext cx="1292662" cy="2345925"/>
          </a:xfrm>
          <a:prstGeom prst="rect">
            <a:avLst/>
          </a:prstGeom>
          <a:noFill/>
        </p:spPr>
        <p:txBody>
          <a:bodyPr vert="eaVert" wrap="square" rtlCol="0">
            <a:spAutoFit/>
          </a:bodyPr>
          <a:lstStyle/>
          <a:p>
            <a:pPr algn="dist"/>
            <a:r>
              <a:rPr lang="zh-CN" altLang="en-US" sz="7200" b="1" dirty="0">
                <a:effectLst>
                  <a:outerShdw blurRad="38100" dist="38100" dir="2700000" algn="tl">
                    <a:srgbClr val="000000">
                      <a:alpha val="43137"/>
                    </a:srgbClr>
                  </a:outerShdw>
                </a:effectLst>
                <a:latin typeface="+mn-ea"/>
              </a:rPr>
              <a:t>目录</a:t>
            </a:r>
            <a:endParaRPr lang="zh-CN" altLang="en-US" sz="7200" b="1" dirty="0">
              <a:effectLst>
                <a:outerShdw blurRad="38100" dist="38100" dir="2700000" algn="tl">
                  <a:srgbClr val="000000">
                    <a:alpha val="43137"/>
                  </a:srgbClr>
                </a:outerShdw>
              </a:effectLst>
              <a:latin typeface="+mn-ea"/>
            </a:endParaRPr>
          </a:p>
        </p:txBody>
      </p:sp>
      <p:grpSp>
        <p:nvGrpSpPr>
          <p:cNvPr id="3" name="组合 5"/>
          <p:cNvGrpSpPr/>
          <p:nvPr/>
        </p:nvGrpSpPr>
        <p:grpSpPr>
          <a:xfrm>
            <a:off x="1460471" y="1456159"/>
            <a:ext cx="2791974" cy="1462249"/>
            <a:chOff x="1505546" y="3138729"/>
            <a:chExt cx="2883848" cy="1491723"/>
          </a:xfrm>
        </p:grpSpPr>
        <p:sp>
          <p:nvSpPr>
            <p:cNvPr id="7" name="文本框 5"/>
            <p:cNvSpPr txBox="1"/>
            <p:nvPr/>
          </p:nvSpPr>
          <p:spPr>
            <a:xfrm>
              <a:off x="2537088" y="3138729"/>
              <a:ext cx="917667"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4800" dirty="0"/>
                <a:t>01</a:t>
              </a:r>
              <a:endParaRPr lang="zh-CN" altLang="en-US" sz="4800" dirty="0"/>
            </a:p>
          </p:txBody>
        </p:sp>
        <p:sp>
          <p:nvSpPr>
            <p:cNvPr id="10" name="文本框 8"/>
            <p:cNvSpPr txBox="1"/>
            <p:nvPr/>
          </p:nvSpPr>
          <p:spPr>
            <a:xfrm>
              <a:off x="1505546" y="3846615"/>
              <a:ext cx="2883848" cy="78383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t" latinLnBrk="0" hangingPunct="1">
                <a:spcBef>
                  <a:spcPts val="0"/>
                </a:spcBef>
                <a:spcAft>
                  <a:spcPts val="0"/>
                </a:spcAft>
                <a:buClrTx/>
                <a:buSzTx/>
                <a:buFontTx/>
                <a:buNone/>
                <a:defRPr/>
              </a:pPr>
              <a:r>
                <a:rPr kumimoji="0" lang="zh-CN" altLang="en-US"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rPr>
                <a:t>项目概述</a:t>
              </a:r>
              <a:endParaRPr kumimoji="0" lang="en-US" altLang="zh-CN"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endParaRPr>
            </a:p>
            <a:p>
              <a:pPr algn="ctr" fontAlgn="t">
                <a:defRPr/>
              </a:pPr>
              <a:r>
                <a:rPr lang="en-US" altLang="zh-CN" sz="1200" dirty="0">
                  <a:solidFill>
                    <a:schemeClr val="tx1">
                      <a:lumMod val="75000"/>
                      <a:lumOff val="25000"/>
                    </a:schemeClr>
                  </a:solidFill>
                  <a:cs typeface="+mn-lt"/>
                  <a:sym typeface="+mn-ea"/>
                </a:rPr>
                <a:t>Project Overview</a:t>
              </a:r>
              <a:endParaRPr kumimoji="0" lang="en-US" altLang="zh-CN" sz="1200" i="0" u="none" strike="noStrike" kern="0" cap="none" spc="0" normalizeH="0" baseline="0" noProof="0" dirty="0">
                <a:ln>
                  <a:noFill/>
                </a:ln>
                <a:solidFill>
                  <a:schemeClr val="tx1">
                    <a:lumMod val="65000"/>
                    <a:lumOff val="35000"/>
                  </a:schemeClr>
                </a:solidFill>
                <a:effectLst/>
                <a:uLnTx/>
                <a:uFillTx/>
                <a:ea typeface="方正舒体" panose="02010601030101010101" charset="-122"/>
                <a:sym typeface="+mn-ea"/>
              </a:endParaRPr>
            </a:p>
            <a:p>
              <a:pPr algn="ctr" fontAlgn="t">
                <a:defRPr/>
              </a:pPr>
              <a:endParaRPr kumimoji="0" lang="zh-CN" altLang="en-US" sz="12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endParaRPr>
            </a:p>
          </p:txBody>
        </p:sp>
      </p:grpSp>
      <p:grpSp>
        <p:nvGrpSpPr>
          <p:cNvPr id="5" name="组合 29"/>
          <p:cNvGrpSpPr/>
          <p:nvPr/>
        </p:nvGrpSpPr>
        <p:grpSpPr>
          <a:xfrm>
            <a:off x="5070677" y="1455802"/>
            <a:ext cx="2883848" cy="1305851"/>
            <a:chOff x="1505546" y="3138729"/>
            <a:chExt cx="2883848" cy="1279815"/>
          </a:xfrm>
        </p:grpSpPr>
        <p:sp>
          <p:nvSpPr>
            <p:cNvPr id="31" name="文本框 5"/>
            <p:cNvSpPr txBox="1"/>
            <p:nvPr/>
          </p:nvSpPr>
          <p:spPr>
            <a:xfrm>
              <a:off x="2488193" y="3138729"/>
              <a:ext cx="917667" cy="8133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4800" dirty="0"/>
                <a:t>02</a:t>
              </a:r>
              <a:endParaRPr lang="zh-CN" altLang="en-US" sz="4800" dirty="0"/>
            </a:p>
          </p:txBody>
        </p:sp>
        <p:sp>
          <p:nvSpPr>
            <p:cNvPr id="32" name="文本框 8"/>
            <p:cNvSpPr txBox="1"/>
            <p:nvPr/>
          </p:nvSpPr>
          <p:spPr>
            <a:xfrm>
              <a:off x="1505546" y="3846614"/>
              <a:ext cx="2883848" cy="5719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t" latinLnBrk="0" hangingPunct="1">
                <a:spcBef>
                  <a:spcPts val="0"/>
                </a:spcBef>
                <a:spcAft>
                  <a:spcPts val="0"/>
                </a:spcAft>
                <a:buClrTx/>
                <a:buSzTx/>
                <a:buFontTx/>
                <a:buNone/>
                <a:defRPr/>
              </a:pPr>
              <a:r>
                <a:rPr kumimoji="0" lang="zh-CN" altLang="en-US"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rPr>
                <a:t>可行性分析报告</a:t>
              </a:r>
              <a:endParaRPr kumimoji="0" lang="en-US" altLang="zh-CN"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endParaRPr>
            </a:p>
            <a:p>
              <a:pPr algn="ctr" fontAlgn="t">
                <a:defRPr/>
              </a:pPr>
              <a:r>
                <a:rPr lang="en-US" altLang="zh-CN" sz="1200" dirty="0">
                  <a:solidFill>
                    <a:schemeClr val="tx1">
                      <a:lumMod val="75000"/>
                      <a:lumOff val="25000"/>
                    </a:schemeClr>
                  </a:solidFill>
                  <a:cs typeface="+mn-lt"/>
                </a:rPr>
                <a:t>Feasibility Analysis Report</a:t>
              </a:r>
              <a:endParaRPr lang="en-US" altLang="zh-CN" sz="1200" dirty="0">
                <a:solidFill>
                  <a:schemeClr val="tx1">
                    <a:lumMod val="75000"/>
                    <a:lumOff val="25000"/>
                  </a:schemeClr>
                </a:solidFill>
                <a:cs typeface="+mn-lt"/>
              </a:endParaRPr>
            </a:p>
          </p:txBody>
        </p:sp>
      </p:grpSp>
      <p:grpSp>
        <p:nvGrpSpPr>
          <p:cNvPr id="6" name="组合 17"/>
          <p:cNvGrpSpPr/>
          <p:nvPr/>
        </p:nvGrpSpPr>
        <p:grpSpPr>
          <a:xfrm>
            <a:off x="8694705" y="1456354"/>
            <a:ext cx="2883848" cy="1599426"/>
            <a:chOff x="1554441" y="3138729"/>
            <a:chExt cx="2883848" cy="1599426"/>
          </a:xfrm>
        </p:grpSpPr>
        <p:sp>
          <p:nvSpPr>
            <p:cNvPr id="19" name="文本框 5"/>
            <p:cNvSpPr txBox="1"/>
            <p:nvPr/>
          </p:nvSpPr>
          <p:spPr>
            <a:xfrm>
              <a:off x="2537088" y="3138729"/>
              <a:ext cx="917667"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4800" dirty="0"/>
                <a:t>03</a:t>
              </a:r>
              <a:endParaRPr lang="zh-CN" altLang="en-US" sz="4800" dirty="0"/>
            </a:p>
          </p:txBody>
        </p:sp>
        <p:sp>
          <p:nvSpPr>
            <p:cNvPr id="20" name="文本框 8"/>
            <p:cNvSpPr txBox="1"/>
            <p:nvPr/>
          </p:nvSpPr>
          <p:spPr>
            <a:xfrm>
              <a:off x="1554441" y="3846615"/>
              <a:ext cx="2883848" cy="891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t" latinLnBrk="0" hangingPunct="1">
                <a:spcBef>
                  <a:spcPts val="0"/>
                </a:spcBef>
                <a:spcAft>
                  <a:spcPts val="0"/>
                </a:spcAft>
                <a:buClrTx/>
                <a:buSzTx/>
                <a:buFontTx/>
                <a:buNone/>
                <a:defRPr/>
              </a:pPr>
              <a:r>
                <a:rPr lang="zh-CN" altLang="en-US" sz="2000" kern="0" dirty="0">
                  <a:solidFill>
                    <a:schemeClr val="tx1">
                      <a:lumMod val="75000"/>
                      <a:lumOff val="25000"/>
                    </a:schemeClr>
                  </a:solidFill>
                  <a:latin typeface="宋体" panose="02010600030101010101" pitchFamily="2" charset="-122"/>
                  <a:ea typeface="宋体" panose="02010600030101010101" pitchFamily="2" charset="-122"/>
                  <a:sym typeface="+mn-ea"/>
                </a:rPr>
                <a:t>项目计划</a:t>
              </a:r>
              <a:endParaRPr lang="en-US" altLang="zh-CN" sz="2000" kern="0" noProof="0" dirty="0">
                <a:ln>
                  <a:noFill/>
                </a:ln>
                <a:solidFill>
                  <a:schemeClr val="tx1">
                    <a:lumMod val="75000"/>
                    <a:lumOff val="25000"/>
                  </a:schemeClr>
                </a:solidFill>
                <a:uLnTx/>
                <a:uFillTx/>
                <a:latin typeface="宋体" panose="02010600030101010101" pitchFamily="2" charset="-122"/>
                <a:ea typeface="宋体" panose="02010600030101010101" pitchFamily="2" charset="-122"/>
                <a:sym typeface="+mn-ea"/>
              </a:endParaRPr>
            </a:p>
            <a:p>
              <a:pPr algn="ctr"/>
              <a:r>
                <a:rPr lang="en-US" altLang="zh-CN" sz="1200" dirty="0">
                  <a:solidFill>
                    <a:schemeClr val="tx1">
                      <a:lumMod val="75000"/>
                      <a:lumOff val="25000"/>
                    </a:schemeClr>
                  </a:solidFill>
                  <a:cs typeface="+mn-lt"/>
                </a:rPr>
                <a:t>Project Plan</a:t>
              </a:r>
              <a:endParaRPr lang="zh-CN" altLang="en-US" sz="1200" dirty="0">
                <a:solidFill>
                  <a:schemeClr val="tx1">
                    <a:lumMod val="75000"/>
                    <a:lumOff val="25000"/>
                  </a:schemeClr>
                </a:solidFill>
                <a:latin typeface="宋体" panose="02010600030101010101" pitchFamily="2" charset="-122"/>
                <a:ea typeface="宋体" panose="02010600030101010101" pitchFamily="2" charset="-122"/>
              </a:endParaRPr>
            </a:p>
            <a:p>
              <a:pPr marL="0" marR="0" lvl="0" indent="0" algn="ctr" defTabSz="914400" rtl="0" eaLnBrk="1" fontAlgn="t" latinLnBrk="0" hangingPunct="1">
                <a:spcBef>
                  <a:spcPts val="0"/>
                </a:spcBef>
                <a:spcAft>
                  <a:spcPts val="0"/>
                </a:spcAft>
                <a:buClrTx/>
                <a:buSzTx/>
                <a:buFontTx/>
                <a:buNone/>
                <a:defRPr/>
              </a:pPr>
              <a:endParaRPr kumimoji="0" lang="zh-CN" altLang="en-US"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endParaRPr>
            </a:p>
          </p:txBody>
        </p:sp>
      </p:grpSp>
      <p:grpSp>
        <p:nvGrpSpPr>
          <p:cNvPr id="8" name="组合 29"/>
          <p:cNvGrpSpPr/>
          <p:nvPr/>
        </p:nvGrpSpPr>
        <p:grpSpPr>
          <a:xfrm>
            <a:off x="1429621" y="3629856"/>
            <a:ext cx="2883848" cy="1305216"/>
            <a:chOff x="1520151" y="3138729"/>
            <a:chExt cx="2883848" cy="1279193"/>
          </a:xfrm>
        </p:grpSpPr>
        <p:sp>
          <p:nvSpPr>
            <p:cNvPr id="15" name="文本框 5"/>
            <p:cNvSpPr txBox="1"/>
            <p:nvPr/>
          </p:nvSpPr>
          <p:spPr>
            <a:xfrm>
              <a:off x="2537088" y="3138729"/>
              <a:ext cx="917667" cy="8133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4800" dirty="0"/>
                <a:t>04</a:t>
              </a:r>
              <a:endParaRPr lang="zh-CN" altLang="en-US" sz="4800" dirty="0"/>
            </a:p>
          </p:txBody>
        </p:sp>
        <p:sp>
          <p:nvSpPr>
            <p:cNvPr id="16" name="文本框 8"/>
            <p:cNvSpPr txBox="1"/>
            <p:nvPr/>
          </p:nvSpPr>
          <p:spPr>
            <a:xfrm>
              <a:off x="1520151" y="3845992"/>
              <a:ext cx="2883848" cy="5719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t" latinLnBrk="0" hangingPunct="1">
                <a:spcBef>
                  <a:spcPts val="0"/>
                </a:spcBef>
                <a:spcAft>
                  <a:spcPts val="0"/>
                </a:spcAft>
                <a:buClrTx/>
                <a:buSzTx/>
                <a:buFontTx/>
                <a:buNone/>
                <a:defRPr/>
              </a:pPr>
              <a:r>
                <a:rPr kumimoji="0" lang="zh-CN" altLang="en-US"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rPr>
                <a:t>项目团队建设</a:t>
              </a:r>
              <a:endParaRPr kumimoji="0" lang="en-US" altLang="zh-CN"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endParaRPr>
            </a:p>
            <a:p>
              <a:pPr algn="ctr" fontAlgn="t">
                <a:defRPr/>
              </a:pPr>
              <a:r>
                <a:rPr lang="en-US" altLang="zh-CN" sz="1200" dirty="0">
                  <a:solidFill>
                    <a:schemeClr val="tx1">
                      <a:lumMod val="75000"/>
                      <a:lumOff val="25000"/>
                    </a:schemeClr>
                  </a:solidFill>
                  <a:cs typeface="+mn-lt"/>
                  <a:sym typeface="+mn-ea"/>
                </a:rPr>
                <a:t> </a:t>
              </a:r>
              <a:r>
                <a:rPr lang="en-US" altLang="zh-CN" sz="1200" dirty="0">
                  <a:solidFill>
                    <a:schemeClr val="tx1">
                      <a:lumMod val="75000"/>
                      <a:lumOff val="25000"/>
                    </a:schemeClr>
                  </a:solidFill>
                  <a:cs typeface="+mn-lt"/>
                </a:rPr>
                <a:t> Project Team Building</a:t>
              </a:r>
              <a:endParaRPr lang="en-US" altLang="zh-CN" sz="1200" dirty="0">
                <a:solidFill>
                  <a:schemeClr val="tx1">
                    <a:lumMod val="75000"/>
                    <a:lumOff val="25000"/>
                  </a:schemeClr>
                </a:solidFill>
                <a:cs typeface="+mn-lt"/>
              </a:endParaRPr>
            </a:p>
          </p:txBody>
        </p:sp>
        <p:sp>
          <p:nvSpPr>
            <p:cNvPr id="21" name="文本框 5"/>
            <p:cNvSpPr txBox="1"/>
            <p:nvPr/>
          </p:nvSpPr>
          <p:spPr>
            <a:xfrm>
              <a:off x="2549788" y="3138729"/>
              <a:ext cx="917667" cy="8133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4800" dirty="0"/>
                <a:t>04</a:t>
              </a:r>
              <a:endParaRPr lang="zh-CN" altLang="en-US" sz="4800" dirty="0"/>
            </a:p>
          </p:txBody>
        </p:sp>
      </p:grpSp>
      <p:sp>
        <p:nvSpPr>
          <p:cNvPr id="9" name="文本框 5"/>
          <p:cNvSpPr txBox="1"/>
          <p:nvPr/>
        </p:nvSpPr>
        <p:spPr>
          <a:xfrm>
            <a:off x="6053474" y="3629830"/>
            <a:ext cx="917667"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4800" dirty="0"/>
              <a:t>05</a:t>
            </a:r>
            <a:endParaRPr lang="zh-CN" altLang="en-US" sz="4800" dirty="0"/>
          </a:p>
        </p:txBody>
      </p:sp>
      <p:sp>
        <p:nvSpPr>
          <p:cNvPr id="11" name="文本框 8"/>
          <p:cNvSpPr txBox="1"/>
          <p:nvPr/>
        </p:nvSpPr>
        <p:spPr>
          <a:xfrm>
            <a:off x="5070190" y="4352512"/>
            <a:ext cx="2883848"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t" latinLnBrk="0" hangingPunct="1">
              <a:spcBef>
                <a:spcPts val="0"/>
              </a:spcBef>
              <a:spcAft>
                <a:spcPts val="0"/>
              </a:spcAft>
              <a:buClrTx/>
              <a:buSzTx/>
              <a:buFontTx/>
              <a:buNone/>
              <a:defRPr/>
            </a:pPr>
            <a:r>
              <a:rPr lang="zh-CN" altLang="en-US" sz="2000" kern="0" noProof="0" dirty="0">
                <a:solidFill>
                  <a:schemeClr val="tx1">
                    <a:lumMod val="75000"/>
                    <a:lumOff val="25000"/>
                  </a:schemeClr>
                </a:solidFill>
                <a:latin typeface="宋体" panose="02010600030101010101" pitchFamily="2" charset="-122"/>
                <a:ea typeface="宋体" panose="02010600030101010101" pitchFamily="2" charset="-122"/>
                <a:sym typeface="+mn-ea"/>
              </a:rPr>
              <a:t>项目预算</a:t>
            </a:r>
            <a:endParaRPr kumimoji="0" lang="en-US" altLang="zh-CN"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endParaRPr>
          </a:p>
          <a:p>
            <a:pPr algn="ctr" fontAlgn="t">
              <a:defRPr/>
            </a:pPr>
            <a:r>
              <a:rPr lang="en-US" altLang="zh-CN" sz="1200" dirty="0">
                <a:solidFill>
                  <a:schemeClr val="tx1">
                    <a:lumMod val="75000"/>
                    <a:lumOff val="25000"/>
                  </a:schemeClr>
                </a:solidFill>
                <a:cs typeface="+mn-lt"/>
                <a:sym typeface="+mn-ea"/>
              </a:rPr>
              <a:t>Project </a:t>
            </a:r>
            <a:r>
              <a:rPr lang="en-US" altLang="zh-CN" sz="1200" dirty="0">
                <a:solidFill>
                  <a:schemeClr val="tx1">
                    <a:lumMod val="75000"/>
                    <a:lumOff val="25000"/>
                  </a:schemeClr>
                </a:solidFill>
                <a:cs typeface="+mn-lt"/>
              </a:rPr>
              <a:t>Budget</a:t>
            </a:r>
            <a:endParaRPr lang="en-US" altLang="zh-CN" sz="1200" dirty="0">
              <a:solidFill>
                <a:schemeClr val="tx1">
                  <a:lumMod val="75000"/>
                  <a:lumOff val="25000"/>
                </a:schemeClr>
              </a:solidFill>
              <a:cs typeface="+mn-lt"/>
            </a:endParaRPr>
          </a:p>
        </p:txBody>
      </p:sp>
      <p:sp>
        <p:nvSpPr>
          <p:cNvPr id="12" name="文本框 5"/>
          <p:cNvSpPr txBox="1"/>
          <p:nvPr/>
        </p:nvSpPr>
        <p:spPr>
          <a:xfrm>
            <a:off x="9677419" y="3629830"/>
            <a:ext cx="917667"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4800" dirty="0"/>
              <a:t>06</a:t>
            </a:r>
            <a:endParaRPr lang="zh-CN" altLang="en-US" sz="4800" dirty="0"/>
          </a:p>
        </p:txBody>
      </p:sp>
      <p:sp>
        <p:nvSpPr>
          <p:cNvPr id="13" name="文本框 8"/>
          <p:cNvSpPr txBox="1"/>
          <p:nvPr/>
        </p:nvSpPr>
        <p:spPr>
          <a:xfrm>
            <a:off x="8694135" y="4352512"/>
            <a:ext cx="2883848"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t" latinLnBrk="0" hangingPunct="1">
              <a:spcBef>
                <a:spcPts val="0"/>
              </a:spcBef>
              <a:spcAft>
                <a:spcPts val="0"/>
              </a:spcAft>
              <a:buClrTx/>
              <a:buSzTx/>
              <a:buFontTx/>
              <a:buNone/>
              <a:defRPr/>
            </a:pPr>
            <a:r>
              <a:rPr kumimoji="0" lang="zh-CN" altLang="en-US"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rPr>
              <a:t>其它</a:t>
            </a:r>
            <a:endParaRPr kumimoji="0" lang="en-US" altLang="zh-CN"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endParaRPr>
          </a:p>
          <a:p>
            <a:pPr algn="ctr" fontAlgn="t">
              <a:defRPr/>
            </a:pPr>
            <a:r>
              <a:rPr lang="en-US" altLang="zh-CN" sz="1200" dirty="0">
                <a:solidFill>
                  <a:schemeClr val="tx1">
                    <a:lumMod val="75000"/>
                    <a:lumOff val="25000"/>
                  </a:schemeClr>
                </a:solidFill>
                <a:cs typeface="+mn-lt"/>
              </a:rPr>
              <a:t>Other</a:t>
            </a:r>
            <a:endParaRPr lang="en-US" altLang="zh-CN" sz="1200" dirty="0">
              <a:solidFill>
                <a:schemeClr val="tx1">
                  <a:lumMod val="75000"/>
                  <a:lumOff val="25000"/>
                </a:schemeClr>
              </a:solidFill>
              <a:cs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67486" y="0"/>
            <a:ext cx="1221474" cy="1221474"/>
          </a:xfrm>
          <a:prstGeom prst="rect">
            <a:avLst/>
          </a:prstGeom>
        </p:spPr>
      </p:pic>
      <p:sp>
        <p:nvSpPr>
          <p:cNvPr id="2" name="TextBox 17"/>
          <p:cNvSpPr txBox="1"/>
          <p:nvPr/>
        </p:nvSpPr>
        <p:spPr>
          <a:xfrm>
            <a:off x="1456344" y="355600"/>
            <a:ext cx="4705350" cy="460375"/>
          </a:xfrm>
          <a:prstGeom prst="rect">
            <a:avLst/>
          </a:prstGeom>
          <a:noFill/>
        </p:spPr>
        <p:txBody>
          <a:bodyPr wrap="square" rtlCol="0">
            <a:spAutoFit/>
          </a:bodyPr>
          <a:p>
            <a:r>
              <a:rPr lang="zh-CN" altLang="en-US" sz="2400" b="1" dirty="0"/>
              <a:t>风险分析</a:t>
            </a:r>
            <a:endParaRPr lang="zh-CN" altLang="en-US" sz="2400" b="1" dirty="0"/>
          </a:p>
        </p:txBody>
      </p:sp>
      <p:graphicFrame>
        <p:nvGraphicFramePr>
          <p:cNvPr id="3" name="Table 2"/>
          <p:cNvGraphicFramePr/>
          <p:nvPr/>
        </p:nvGraphicFramePr>
        <p:xfrm>
          <a:off x="1830070" y="1524000"/>
          <a:ext cx="8533765" cy="1524000"/>
        </p:xfrm>
        <a:graphic>
          <a:graphicData uri="http://schemas.openxmlformats.org/drawingml/2006/table">
            <a:tbl>
              <a:tblPr firstRow="1" bandRow="1">
                <a:tableStyleId>{5C22544A-7EE6-4342-B048-85BDC9FD1C3A}</a:tableStyleId>
              </a:tblPr>
              <a:tblGrid>
                <a:gridCol w="2132965"/>
                <a:gridCol w="2132965"/>
                <a:gridCol w="2132965"/>
                <a:gridCol w="2132965"/>
              </a:tblGrid>
              <a:tr h="381000">
                <a:tc>
                  <a:txBody>
                    <a:bodyPr/>
                    <a:p>
                      <a:pPr algn="ctr">
                        <a:buNone/>
                      </a:pPr>
                      <a:endParaRPr lang="zh-CN" altLang="en-US">
                        <a:latin typeface="宋体" panose="02010600030101010101" pitchFamily="2" charset="-122"/>
                        <a:ea typeface="宋体" panose="02010600030101010101" pitchFamily="2" charset="-122"/>
                      </a:endParaRPr>
                    </a:p>
                    <a:p>
                      <a:pPr algn="ctr">
                        <a:buNone/>
                      </a:pPr>
                      <a:r>
                        <a:rPr lang="zh-CN" altLang="en-US">
                          <a:latin typeface="宋体" panose="02010600030101010101" pitchFamily="2" charset="-122"/>
                          <a:ea typeface="宋体" panose="02010600030101010101" pitchFamily="2" charset="-122"/>
                        </a:rPr>
                        <a:t>风险排序</a:t>
                      </a:r>
                      <a:endParaRPr lang="zh-CN" altLang="en-US">
                        <a:latin typeface="宋体" panose="02010600030101010101" pitchFamily="2" charset="-122"/>
                        <a:ea typeface="宋体" panose="02010600030101010101" pitchFamily="2" charset="-122"/>
                      </a:endParaRPr>
                    </a:p>
                  </a:txBody>
                  <a:tcPr/>
                </a:tc>
                <a:tc>
                  <a:txBody>
                    <a:bodyPr/>
                    <a:p>
                      <a:pPr algn="ctr">
                        <a:buNone/>
                      </a:pPr>
                      <a:endParaRPr lang="zh-CN" altLang="en-US">
                        <a:latin typeface="宋体" panose="02010600030101010101" pitchFamily="2" charset="-122"/>
                        <a:ea typeface="宋体" panose="02010600030101010101" pitchFamily="2" charset="-122"/>
                      </a:endParaRPr>
                    </a:p>
                    <a:p>
                      <a:pPr algn="ctr">
                        <a:buNone/>
                      </a:pPr>
                      <a:r>
                        <a:rPr lang="zh-CN" altLang="en-US">
                          <a:latin typeface="宋体" panose="02010600030101010101" pitchFamily="2" charset="-122"/>
                          <a:ea typeface="宋体" panose="02010600030101010101" pitchFamily="2" charset="-122"/>
                        </a:rPr>
                        <a:t>风险名称</a:t>
                      </a:r>
                      <a:endParaRPr lang="zh-CN" altLang="en-US">
                        <a:latin typeface="宋体" panose="02010600030101010101" pitchFamily="2" charset="-122"/>
                        <a:ea typeface="宋体" panose="02010600030101010101" pitchFamily="2" charset="-122"/>
                      </a:endParaRPr>
                    </a:p>
                    <a:p>
                      <a:pPr algn="ctr">
                        <a:buNone/>
                      </a:pPr>
                      <a:endParaRPr lang="zh-CN" altLang="en-US">
                        <a:latin typeface="宋体" panose="02010600030101010101" pitchFamily="2" charset="-122"/>
                        <a:ea typeface="宋体" panose="02010600030101010101" pitchFamily="2" charset="-122"/>
                      </a:endParaRPr>
                    </a:p>
                  </a:txBody>
                  <a:tcPr/>
                </a:tc>
                <a:tc>
                  <a:txBody>
                    <a:bodyPr/>
                    <a:p>
                      <a:pPr algn="ctr">
                        <a:buNone/>
                      </a:pPr>
                      <a:endParaRPr lang="zh-CN" altLang="en-US">
                        <a:latin typeface="宋体" panose="02010600030101010101" pitchFamily="2" charset="-122"/>
                        <a:ea typeface="宋体" panose="02010600030101010101" pitchFamily="2" charset="-122"/>
                      </a:endParaRPr>
                    </a:p>
                    <a:p>
                      <a:pPr algn="ctr">
                        <a:buNone/>
                      </a:pPr>
                      <a:r>
                        <a:rPr lang="zh-CN" altLang="en-US">
                          <a:latin typeface="宋体" panose="02010600030101010101" pitchFamily="2" charset="-122"/>
                          <a:ea typeface="宋体" panose="02010600030101010101" pitchFamily="2" charset="-122"/>
                        </a:rPr>
                        <a:t>风险描述</a:t>
                      </a:r>
                      <a:endParaRPr lang="zh-CN" altLang="en-US">
                        <a:latin typeface="宋体" panose="02010600030101010101" pitchFamily="2" charset="-122"/>
                        <a:ea typeface="宋体" panose="02010600030101010101" pitchFamily="2" charset="-122"/>
                      </a:endParaRPr>
                    </a:p>
                  </a:txBody>
                  <a:tcPr/>
                </a:tc>
                <a:tc>
                  <a:txBody>
                    <a:bodyPr/>
                    <a:p>
                      <a:pPr algn="ctr">
                        <a:buNone/>
                      </a:pPr>
                      <a:endParaRPr lang="zh-CN" altLang="en-US">
                        <a:latin typeface="宋体" panose="02010600030101010101" pitchFamily="2" charset="-122"/>
                        <a:ea typeface="宋体" panose="02010600030101010101" pitchFamily="2" charset="-122"/>
                      </a:endParaRPr>
                    </a:p>
                    <a:p>
                      <a:pPr algn="ctr">
                        <a:buNone/>
                      </a:pPr>
                      <a:r>
                        <a:rPr lang="zh-CN" altLang="en-US">
                          <a:latin typeface="宋体" panose="02010600030101010101" pitchFamily="2" charset="-122"/>
                          <a:ea typeface="宋体" panose="02010600030101010101" pitchFamily="2" charset="-122"/>
                        </a:rPr>
                        <a:t>风险缓解方案</a:t>
                      </a:r>
                      <a:endParaRPr lang="zh-CN" altLang="en-US">
                        <a:latin typeface="宋体" panose="02010600030101010101" pitchFamily="2" charset="-122"/>
                        <a:ea typeface="宋体" panose="02010600030101010101" pitchFamily="2" charset="-122"/>
                      </a:endParaRPr>
                    </a:p>
                  </a:txBody>
                  <a:tcPr/>
                </a:tc>
              </a:tr>
              <a:tr h="914400">
                <a:tc>
                  <a:txBody>
                    <a:bodyPr/>
                    <a:p>
                      <a:pPr algn="ctr">
                        <a:buNone/>
                      </a:pPr>
                      <a:endParaRPr lang="en-US">
                        <a:latin typeface="宋体" panose="02010600030101010101" pitchFamily="2" charset="-122"/>
                        <a:ea typeface="宋体" panose="02010600030101010101" pitchFamily="2" charset="-122"/>
                      </a:endParaRPr>
                    </a:p>
                    <a:p>
                      <a:pPr algn="ctr">
                        <a:buNone/>
                      </a:pPr>
                      <a:r>
                        <a:rPr lang="en-US">
                          <a:latin typeface="宋体" panose="02010600030101010101" pitchFamily="2" charset="-122"/>
                          <a:ea typeface="宋体" panose="02010600030101010101" pitchFamily="2" charset="-122"/>
                        </a:rPr>
                        <a:t>1</a:t>
                      </a:r>
                      <a:endParaRPr lang="en-US">
                        <a:latin typeface="宋体" panose="02010600030101010101" pitchFamily="2" charset="-122"/>
                        <a:ea typeface="宋体" panose="02010600030101010101" pitchFamily="2" charset="-122"/>
                      </a:endParaRPr>
                    </a:p>
                  </a:txBody>
                  <a:tcPr/>
                </a:tc>
                <a:tc>
                  <a:txBody>
                    <a:bodyPr/>
                    <a:p>
                      <a:pPr algn="ctr">
                        <a:buNone/>
                      </a:pPr>
                      <a:endParaRPr lang="zh-CN" altLang="en-US">
                        <a:latin typeface="宋体" panose="02010600030101010101" pitchFamily="2" charset="-122"/>
                        <a:ea typeface="宋体" panose="02010600030101010101" pitchFamily="2" charset="-122"/>
                      </a:endParaRPr>
                    </a:p>
                    <a:p>
                      <a:pPr algn="ctr">
                        <a:buNone/>
                      </a:pPr>
                      <a:r>
                        <a:rPr lang="zh-CN" altLang="en-US">
                          <a:latin typeface="宋体" panose="02010600030101010101" pitchFamily="2" charset="-122"/>
                          <a:ea typeface="宋体" panose="02010600030101010101" pitchFamily="2" charset="-122"/>
                        </a:rPr>
                        <a:t>缺乏相关知识</a:t>
                      </a:r>
                      <a:endParaRPr lang="zh-CN" altLang="en-US">
                        <a:latin typeface="宋体" panose="02010600030101010101" pitchFamily="2" charset="-122"/>
                        <a:ea typeface="宋体" panose="02010600030101010101" pitchFamily="2" charset="-122"/>
                      </a:endParaRPr>
                    </a:p>
                  </a:txBody>
                  <a:tcPr/>
                </a:tc>
                <a:tc>
                  <a:txBody>
                    <a:bodyPr/>
                    <a:p>
                      <a:pPr algn="l">
                        <a:buNone/>
                      </a:pPr>
                      <a:r>
                        <a:rPr lang="en-US" altLang="zh-CN">
                          <a:latin typeface="宋体" panose="02010600030101010101" pitchFamily="2" charset="-122"/>
                          <a:ea typeface="宋体" panose="02010600030101010101" pitchFamily="2" charset="-122"/>
                        </a:rPr>
                        <a:t>    </a:t>
                      </a:r>
                      <a:r>
                        <a:rPr lang="zh-CN" altLang="en-US">
                          <a:latin typeface="宋体" panose="02010600030101010101" pitchFamily="2" charset="-122"/>
                          <a:ea typeface="宋体" panose="02010600030101010101" pitchFamily="2" charset="-122"/>
                        </a:rPr>
                        <a:t>项目开发过程中涉及许多新知识，给项目开发人员带来一定的困难</a:t>
                      </a:r>
                      <a:endParaRPr lang="zh-CN" altLang="en-US">
                        <a:latin typeface="宋体" panose="02010600030101010101" pitchFamily="2" charset="-122"/>
                        <a:ea typeface="宋体" panose="02010600030101010101" pitchFamily="2" charset="-122"/>
                      </a:endParaRPr>
                    </a:p>
                  </a:txBody>
                  <a:tcPr/>
                </a:tc>
                <a:tc>
                  <a:txBody>
                    <a:bodyPr/>
                    <a:p>
                      <a:pPr algn="l">
                        <a:buNone/>
                      </a:pPr>
                      <a:r>
                        <a:rPr lang="en-US" altLang="zh-CN">
                          <a:latin typeface="宋体" panose="02010600030101010101" pitchFamily="2" charset="-122"/>
                          <a:ea typeface="宋体" panose="02010600030101010101" pitchFamily="2" charset="-122"/>
                        </a:rPr>
                        <a:t>    </a:t>
                      </a:r>
                      <a:r>
                        <a:rPr lang="zh-CN" altLang="en-US">
                          <a:latin typeface="宋体" panose="02010600030101010101" pitchFamily="2" charset="-122"/>
                          <a:ea typeface="宋体" panose="02010600030101010101" pitchFamily="2" charset="-122"/>
                        </a:rPr>
                        <a:t>从书和网络中不断搜索不断学习</a:t>
                      </a:r>
                      <a:endParaRPr lang="zh-CN" altLang="en-US">
                        <a:latin typeface="宋体" panose="02010600030101010101" pitchFamily="2" charset="-122"/>
                        <a:ea typeface="宋体" panose="02010600030101010101" pitchFamily="2" charset="-122"/>
                      </a:endParaRPr>
                    </a:p>
                  </a:txBody>
                  <a:tcPr/>
                </a:tc>
              </a:tr>
              <a:tr h="381000">
                <a:tc>
                  <a:txBody>
                    <a:bodyPr/>
                    <a:p>
                      <a:pPr algn="ctr">
                        <a:buNone/>
                      </a:pPr>
                      <a:endParaRPr lang="en-US">
                        <a:latin typeface="宋体" panose="02010600030101010101" pitchFamily="2" charset="-122"/>
                        <a:ea typeface="宋体" panose="02010600030101010101" pitchFamily="2" charset="-122"/>
                      </a:endParaRPr>
                    </a:p>
                    <a:p>
                      <a:pPr algn="ctr">
                        <a:buNone/>
                      </a:pPr>
                      <a:r>
                        <a:rPr lang="en-US">
                          <a:latin typeface="宋体" panose="02010600030101010101" pitchFamily="2" charset="-122"/>
                          <a:ea typeface="宋体" panose="02010600030101010101" pitchFamily="2" charset="-122"/>
                        </a:rPr>
                        <a:t>2</a:t>
                      </a:r>
                      <a:endParaRPr lang="en-US">
                        <a:latin typeface="宋体" panose="02010600030101010101" pitchFamily="2" charset="-122"/>
                        <a:ea typeface="宋体" panose="02010600030101010101" pitchFamily="2" charset="-122"/>
                      </a:endParaRPr>
                    </a:p>
                  </a:txBody>
                  <a:tcPr/>
                </a:tc>
                <a:tc>
                  <a:txBody>
                    <a:bodyPr/>
                    <a:p>
                      <a:pPr algn="ctr">
                        <a:buNone/>
                      </a:pPr>
                      <a:endParaRPr lang="zh-CN" altLang="en-US">
                        <a:latin typeface="宋体" panose="02010600030101010101" pitchFamily="2" charset="-122"/>
                        <a:ea typeface="宋体" panose="02010600030101010101" pitchFamily="2" charset="-122"/>
                      </a:endParaRPr>
                    </a:p>
                    <a:p>
                      <a:pPr algn="ctr">
                        <a:buNone/>
                      </a:pPr>
                      <a:r>
                        <a:rPr lang="zh-CN" altLang="en-US">
                          <a:latin typeface="宋体" panose="02010600030101010101" pitchFamily="2" charset="-122"/>
                          <a:ea typeface="宋体" panose="02010600030101010101" pitchFamily="2" charset="-122"/>
                        </a:rPr>
                        <a:t>经验欠缺</a:t>
                      </a:r>
                      <a:endParaRPr lang="zh-CN" altLang="en-US">
                        <a:latin typeface="宋体" panose="02010600030101010101" pitchFamily="2" charset="-122"/>
                        <a:ea typeface="宋体" panose="02010600030101010101" pitchFamily="2" charset="-122"/>
                      </a:endParaRPr>
                    </a:p>
                  </a:txBody>
                  <a:tcPr/>
                </a:tc>
                <a:tc>
                  <a:txBody>
                    <a:bodyPr/>
                    <a:p>
                      <a:pPr algn="l">
                        <a:buNone/>
                      </a:pPr>
                      <a:r>
                        <a:rPr lang="en-US" altLang="zh-CN">
                          <a:latin typeface="宋体" panose="02010600030101010101" pitchFamily="2" charset="-122"/>
                          <a:ea typeface="宋体" panose="02010600030101010101" pitchFamily="2" charset="-122"/>
                        </a:rPr>
                        <a:t>    </a:t>
                      </a:r>
                      <a:r>
                        <a:rPr lang="zh-CN" altLang="en-US">
                          <a:latin typeface="宋体" panose="02010600030101010101" pitchFamily="2" charset="-122"/>
                          <a:ea typeface="宋体" panose="02010600030101010101" pitchFamily="2" charset="-122"/>
                        </a:rPr>
                        <a:t>成员开发经验不足，难以保证进度和工作质量</a:t>
                      </a:r>
                      <a:endParaRPr lang="zh-CN" altLang="en-US">
                        <a:latin typeface="宋体" panose="02010600030101010101" pitchFamily="2" charset="-122"/>
                        <a:ea typeface="宋体" panose="02010600030101010101" pitchFamily="2" charset="-122"/>
                      </a:endParaRPr>
                    </a:p>
                    <a:p>
                      <a:pPr algn="l">
                        <a:buNone/>
                      </a:pPr>
                      <a:endParaRPr lang="zh-CN" altLang="en-US">
                        <a:latin typeface="宋体" panose="02010600030101010101" pitchFamily="2" charset="-122"/>
                        <a:ea typeface="宋体" panose="02010600030101010101" pitchFamily="2" charset="-122"/>
                      </a:endParaRPr>
                    </a:p>
                  </a:txBody>
                  <a:tcPr/>
                </a:tc>
                <a:tc>
                  <a:txBody>
                    <a:bodyPr/>
                    <a:p>
                      <a:pPr algn="l">
                        <a:buNone/>
                      </a:pPr>
                      <a:r>
                        <a:rPr lang="en-US" altLang="zh-CN">
                          <a:latin typeface="宋体" panose="02010600030101010101" pitchFamily="2" charset="-122"/>
                          <a:ea typeface="宋体" panose="02010600030101010101" pitchFamily="2" charset="-122"/>
                        </a:rPr>
                        <a:t>    </a:t>
                      </a:r>
                      <a:r>
                        <a:rPr lang="zh-CN" altLang="en-US">
                          <a:latin typeface="宋体" panose="02010600030101010101" pitchFamily="2" charset="-122"/>
                          <a:ea typeface="宋体" panose="02010600030101010101" pitchFamily="2" charset="-122"/>
                        </a:rPr>
                        <a:t>在实践中不断积累经验，并与别的小组进行讨论交流</a:t>
                      </a:r>
                      <a:endParaRPr lang="zh-CN" altLang="en-US">
                        <a:latin typeface="宋体" panose="02010600030101010101" pitchFamily="2" charset="-122"/>
                        <a:ea typeface="宋体" panose="02010600030101010101" pitchFamily="2" charset="-122"/>
                      </a:endParaRPr>
                    </a:p>
                  </a:txBody>
                  <a:tcPr/>
                </a:tc>
              </a:tr>
              <a:tr h="381000">
                <a:tc>
                  <a:txBody>
                    <a:bodyPr/>
                    <a:p>
                      <a:pPr algn="ctr">
                        <a:buNone/>
                      </a:pPr>
                      <a:endParaRPr lang="en-US">
                        <a:latin typeface="宋体" panose="02010600030101010101" pitchFamily="2" charset="-122"/>
                        <a:ea typeface="宋体" panose="02010600030101010101" pitchFamily="2" charset="-122"/>
                      </a:endParaRPr>
                    </a:p>
                    <a:p>
                      <a:pPr algn="ctr">
                        <a:buNone/>
                      </a:pPr>
                      <a:r>
                        <a:rPr lang="en-US">
                          <a:latin typeface="宋体" panose="02010600030101010101" pitchFamily="2" charset="-122"/>
                          <a:ea typeface="宋体" panose="02010600030101010101" pitchFamily="2" charset="-122"/>
                        </a:rPr>
                        <a:t>3</a:t>
                      </a:r>
                      <a:endParaRPr lang="en-US">
                        <a:latin typeface="宋体" panose="02010600030101010101" pitchFamily="2" charset="-122"/>
                        <a:ea typeface="宋体" panose="02010600030101010101" pitchFamily="2" charset="-122"/>
                      </a:endParaRPr>
                    </a:p>
                  </a:txBody>
                  <a:tcPr/>
                </a:tc>
                <a:tc>
                  <a:txBody>
                    <a:bodyPr/>
                    <a:p>
                      <a:pPr algn="ctr">
                        <a:buNone/>
                      </a:pPr>
                      <a:endParaRPr lang="zh-CN" altLang="en-US">
                        <a:latin typeface="宋体" panose="02010600030101010101" pitchFamily="2" charset="-122"/>
                        <a:ea typeface="宋体" panose="02010600030101010101" pitchFamily="2" charset="-122"/>
                      </a:endParaRPr>
                    </a:p>
                    <a:p>
                      <a:pPr algn="ctr">
                        <a:buNone/>
                      </a:pPr>
                      <a:r>
                        <a:rPr lang="zh-CN" altLang="en-US">
                          <a:latin typeface="宋体" panose="02010600030101010101" pitchFamily="2" charset="-122"/>
                          <a:ea typeface="宋体" panose="02010600030101010101" pitchFamily="2" charset="-122"/>
                        </a:rPr>
                        <a:t>软件性能</a:t>
                      </a:r>
                      <a:endParaRPr lang="zh-CN" altLang="en-US">
                        <a:latin typeface="宋体" panose="02010600030101010101" pitchFamily="2" charset="-122"/>
                        <a:ea typeface="宋体" panose="02010600030101010101" pitchFamily="2" charset="-122"/>
                      </a:endParaRPr>
                    </a:p>
                  </a:txBody>
                  <a:tcPr/>
                </a:tc>
                <a:tc>
                  <a:txBody>
                    <a:bodyPr/>
                    <a:p>
                      <a:pPr algn="l">
                        <a:buNone/>
                      </a:pPr>
                      <a:r>
                        <a:rPr lang="en-US" altLang="zh-CN">
                          <a:latin typeface="宋体" panose="02010600030101010101" pitchFamily="2" charset="-122"/>
                          <a:ea typeface="宋体" panose="02010600030101010101" pitchFamily="2" charset="-122"/>
                        </a:rPr>
                        <a:t>    </a:t>
                      </a:r>
                      <a:r>
                        <a:rPr lang="zh-CN" altLang="en-US">
                          <a:latin typeface="宋体" panose="02010600030101010101" pitchFamily="2" charset="-122"/>
                          <a:ea typeface="宋体" panose="02010600030101010101" pitchFamily="2" charset="-122"/>
                        </a:rPr>
                        <a:t>软件可能会死机或者需要付费</a:t>
                      </a:r>
                      <a:endParaRPr lang="zh-CN" altLang="en-US">
                        <a:latin typeface="宋体" panose="02010600030101010101" pitchFamily="2" charset="-122"/>
                        <a:ea typeface="宋体" panose="02010600030101010101" pitchFamily="2" charset="-122"/>
                      </a:endParaRPr>
                    </a:p>
                    <a:p>
                      <a:pPr algn="l">
                        <a:buNone/>
                      </a:pPr>
                      <a:endParaRPr lang="zh-CN" altLang="en-US">
                        <a:latin typeface="宋体" panose="02010600030101010101" pitchFamily="2" charset="-122"/>
                        <a:ea typeface="宋体" panose="02010600030101010101" pitchFamily="2" charset="-122"/>
                      </a:endParaRPr>
                    </a:p>
                    <a:p>
                      <a:pPr algn="l">
                        <a:buNone/>
                      </a:pPr>
                      <a:endParaRPr lang="zh-CN" altLang="en-US">
                        <a:latin typeface="宋体" panose="02010600030101010101" pitchFamily="2" charset="-122"/>
                        <a:ea typeface="宋体" panose="02010600030101010101" pitchFamily="2" charset="-122"/>
                      </a:endParaRPr>
                    </a:p>
                  </a:txBody>
                  <a:tcPr/>
                </a:tc>
                <a:tc>
                  <a:txBody>
                    <a:bodyPr/>
                    <a:p>
                      <a:pPr algn="l">
                        <a:buNone/>
                      </a:pPr>
                      <a:r>
                        <a:rPr lang="en-US" altLang="zh-CN">
                          <a:latin typeface="宋体" panose="02010600030101010101" pitchFamily="2" charset="-122"/>
                          <a:ea typeface="宋体" panose="02010600030101010101" pitchFamily="2" charset="-122"/>
                        </a:rPr>
                        <a:t>    </a:t>
                      </a:r>
                      <a:r>
                        <a:rPr lang="zh-CN" altLang="en-US">
                          <a:latin typeface="宋体" panose="02010600030101010101" pitchFamily="2" charset="-122"/>
                          <a:ea typeface="宋体" panose="02010600030101010101" pitchFamily="2" charset="-122"/>
                        </a:rPr>
                        <a:t>选择合适的软件，搭建良好的开发环境</a:t>
                      </a:r>
                      <a:endParaRPr lang="zh-CN" altLang="en-US">
                        <a:latin typeface="宋体" panose="02010600030101010101" pitchFamily="2" charset="-122"/>
                        <a:ea typeface="宋体" panose="02010600030101010101" pitchFamily="2" charset="-122"/>
                      </a:endParaRPr>
                    </a:p>
                  </a:txBody>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11195"/>
            <a:ext cx="12192000" cy="36931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A_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17910" y="467301"/>
            <a:ext cx="1294542" cy="2496616"/>
          </a:xfrm>
          <a:prstGeom prst="rect">
            <a:avLst/>
          </a:prstGeom>
        </p:spPr>
      </p:pic>
      <p:grpSp>
        <p:nvGrpSpPr>
          <p:cNvPr id="3" name="组合 4"/>
          <p:cNvGrpSpPr/>
          <p:nvPr/>
        </p:nvGrpSpPr>
        <p:grpSpPr>
          <a:xfrm>
            <a:off x="3504049" y="3073031"/>
            <a:ext cx="4981571" cy="2321206"/>
            <a:chOff x="5042080" y="1834768"/>
            <a:chExt cx="4981571" cy="2321206"/>
          </a:xfrm>
        </p:grpSpPr>
        <p:sp>
          <p:nvSpPr>
            <p:cNvPr id="6" name="文本框 7"/>
            <p:cNvSpPr txBox="1"/>
            <p:nvPr/>
          </p:nvSpPr>
          <p:spPr>
            <a:xfrm>
              <a:off x="6377241" y="1834768"/>
              <a:ext cx="2659498" cy="768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b="1" dirty="0">
                  <a:latin typeface="Bodoni MT Black" panose="02070A03080606020203" pitchFamily="18" charset="0"/>
                  <a:ea typeface="汉仪良品线简" panose="00020600040101010101" pitchFamily="18" charset="-122"/>
                  <a:cs typeface="+mn-ea"/>
                  <a:sym typeface="+mn-lt"/>
                </a:rPr>
                <a:t>Part 03</a:t>
              </a:r>
              <a:endParaRPr lang="zh-CN" altLang="en-US" sz="4400" b="1" dirty="0">
                <a:latin typeface="Bodoni MT Black" panose="02070A03080606020203" pitchFamily="18" charset="0"/>
                <a:ea typeface="汉仪良品线简" panose="00020600040101010101" pitchFamily="18" charset="-122"/>
                <a:cs typeface="+mn-ea"/>
                <a:sym typeface="+mn-lt"/>
              </a:endParaRPr>
            </a:p>
          </p:txBody>
        </p:sp>
        <p:sp>
          <p:nvSpPr>
            <p:cNvPr id="8" name="文本框 9"/>
            <p:cNvSpPr txBox="1"/>
            <p:nvPr/>
          </p:nvSpPr>
          <p:spPr>
            <a:xfrm>
              <a:off x="5042080" y="2586314"/>
              <a:ext cx="4981571" cy="15696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tx1">
                      <a:lumMod val="75000"/>
                      <a:lumOff val="25000"/>
                    </a:schemeClr>
                  </a:solidFill>
                  <a:latin typeface="宋体" panose="02010600030101010101" pitchFamily="2" charset="-122"/>
                  <a:ea typeface="宋体" panose="02010600030101010101" pitchFamily="2" charset="-122"/>
                </a:rPr>
                <a:t>项目计划</a:t>
              </a:r>
              <a:endParaRPr lang="zh-CN" altLang="en-US" sz="3200" noProof="0" dirty="0">
                <a:solidFill>
                  <a:schemeClr val="tx1">
                    <a:lumMod val="75000"/>
                    <a:lumOff val="25000"/>
                  </a:schemeClr>
                </a:solidFill>
                <a:latin typeface="宋体" panose="02010600030101010101" pitchFamily="2" charset="-122"/>
                <a:ea typeface="宋体" panose="02010600030101010101" pitchFamily="2" charset="-122"/>
              </a:endParaRPr>
            </a:p>
            <a:p>
              <a:pPr algn="ctr"/>
              <a:endParaRPr lang="en-US" altLang="zh-CN" sz="32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a:p>
              <a:pPr algn="ctr" fontAlgn="t">
                <a:defRPr/>
              </a:pPr>
              <a:r>
                <a:rPr lang="en-US" altLang="zh-CN" sz="3200" dirty="0">
                  <a:solidFill>
                    <a:schemeClr val="tx1">
                      <a:lumMod val="75000"/>
                      <a:lumOff val="25000"/>
                    </a:schemeClr>
                  </a:solidFill>
                  <a:cs typeface="+mn-lt"/>
                </a:rPr>
                <a:t> </a:t>
              </a:r>
              <a:r>
                <a:rPr lang="en-US" altLang="zh-CN" sz="1400" dirty="0">
                  <a:solidFill>
                    <a:schemeClr val="tx1">
                      <a:lumMod val="75000"/>
                      <a:lumOff val="25000"/>
                    </a:schemeClr>
                  </a:solidFill>
                  <a:cs typeface="+mn-lt"/>
                </a:rPr>
                <a:t>Project Plan</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355898" y="353464"/>
            <a:ext cx="4333875" cy="460375"/>
          </a:xfrm>
          <a:prstGeom prst="rect">
            <a:avLst/>
          </a:prstGeom>
          <a:noFill/>
        </p:spPr>
        <p:txBody>
          <a:bodyPr wrap="square" rtlCol="0">
            <a:spAutoFit/>
          </a:bodyPr>
          <a:lstStyle/>
          <a:p>
            <a:r>
              <a:rPr lang="en-US" altLang="zh-CN" sz="2400" b="1" dirty="0">
                <a:latin typeface="宋体" panose="02010600030101010101" pitchFamily="2" charset="-122"/>
                <a:ea typeface="宋体" panose="02010600030101010101" pitchFamily="2" charset="-122"/>
              </a:rPr>
              <a:t>WPS</a:t>
            </a:r>
            <a:endParaRPr lang="en-US" altLang="zh-CN" sz="2400" b="1" dirty="0">
              <a:latin typeface="宋体" panose="02010600030101010101" pitchFamily="2" charset="-122"/>
              <a:ea typeface="宋体" panose="02010600030101010101" pitchFamily="2" charset="-122"/>
            </a:endParaRPr>
          </a:p>
        </p:txBody>
      </p:sp>
      <p:pic>
        <p:nvPicPr>
          <p:cNvPr id="2" name="Picture 1" descr="WBS2.2"/>
          <p:cNvPicPr>
            <a:picLocks noChangeAspect="1"/>
          </p:cNvPicPr>
          <p:nvPr/>
        </p:nvPicPr>
        <p:blipFill>
          <a:blip r:embed="rId1"/>
          <a:stretch>
            <a:fillRect/>
          </a:stretch>
        </p:blipFill>
        <p:spPr>
          <a:xfrm>
            <a:off x="0" y="814070"/>
            <a:ext cx="12193270" cy="6045200"/>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zh-CN" altLang="en-US" sz="2400" b="1" dirty="0"/>
              <a:t>甘特图</a:t>
            </a:r>
            <a:endParaRPr lang="en-US" altLang="zh-CN" sz="2400" b="1" dirty="0"/>
          </a:p>
        </p:txBody>
      </p:sp>
      <p:sp>
        <p:nvSpPr>
          <p:cNvPr id="2" name="TextBox 18"/>
          <p:cNvSpPr txBox="1"/>
          <p:nvPr/>
        </p:nvSpPr>
        <p:spPr>
          <a:xfrm>
            <a:off x="4724248" y="6378139"/>
            <a:ext cx="2743200" cy="337185"/>
          </a:xfrm>
          <a:prstGeom prst="rect">
            <a:avLst/>
          </a:prstGeom>
          <a:noFill/>
        </p:spPr>
        <p:txBody>
          <a:bodyPr wrap="square" rtlCol="0">
            <a:spAutoFit/>
          </a:bodyPr>
          <a:lstStyle/>
          <a:p>
            <a:pPr algn="ctr"/>
            <a:r>
              <a:rPr lang="zh-CN" altLang="en-US" sz="1600" dirty="0">
                <a:hlinkClick r:id="rId2" action="ppaction://hlinkfile"/>
              </a:rPr>
              <a:t>甘特图</a:t>
            </a:r>
            <a:endParaRPr lang="zh-CN" altLang="en-US" sz="1600" dirty="0"/>
          </a:p>
        </p:txBody>
      </p:sp>
      <p:pic>
        <p:nvPicPr>
          <p:cNvPr id="3" name="图片 2"/>
          <p:cNvPicPr>
            <a:picLocks noChangeAspect="1"/>
          </p:cNvPicPr>
          <p:nvPr/>
        </p:nvPicPr>
        <p:blipFill>
          <a:blip r:embed="rId3"/>
          <a:stretch>
            <a:fillRect/>
          </a:stretch>
        </p:blipFill>
        <p:spPr>
          <a:xfrm>
            <a:off x="549894" y="1221474"/>
            <a:ext cx="8740897" cy="5006774"/>
          </a:xfrm>
          <a:prstGeom prst="rect">
            <a:avLst/>
          </a:prstGeom>
        </p:spPr>
      </p:pic>
      <p:pic>
        <p:nvPicPr>
          <p:cNvPr id="5" name="图片 4"/>
          <p:cNvPicPr>
            <a:picLocks noChangeAspect="1"/>
          </p:cNvPicPr>
          <p:nvPr/>
        </p:nvPicPr>
        <p:blipFill>
          <a:blip r:embed="rId4"/>
          <a:stretch>
            <a:fillRect/>
          </a:stretch>
        </p:blipFill>
        <p:spPr>
          <a:xfrm>
            <a:off x="9315467" y="1112319"/>
            <a:ext cx="2712955" cy="463336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611195"/>
            <a:ext cx="12192000" cy="399650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A_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448729" y="2535045"/>
            <a:ext cx="1294542" cy="2496616"/>
          </a:xfrm>
          <a:prstGeom prst="rect">
            <a:avLst/>
          </a:prstGeom>
        </p:spPr>
      </p:pic>
      <p:pic>
        <p:nvPicPr>
          <p:cNvPr id="3"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p>
            <a:r>
              <a:rPr lang="zh-CN" altLang="en-US" sz="2400" b="1" dirty="0">
                <a:latin typeface="宋体" panose="02010600030101010101" pitchFamily="2" charset="-122"/>
                <a:ea typeface="宋体" panose="02010600030101010101" pitchFamily="2" charset="-122"/>
              </a:rPr>
              <a:t>版本控制规则</a:t>
            </a:r>
            <a:endParaRPr lang="zh-CN" altLang="en-US" sz="2400" b="1" dirty="0">
              <a:latin typeface="宋体" panose="02010600030101010101" pitchFamily="2" charset="-122"/>
              <a:ea typeface="宋体" panose="02010600030101010101" pitchFamily="2" charset="-122"/>
            </a:endParaRPr>
          </a:p>
        </p:txBody>
      </p:sp>
      <p:sp>
        <p:nvSpPr>
          <p:cNvPr id="4" name="Text Box 3"/>
          <p:cNvSpPr txBox="1"/>
          <p:nvPr/>
        </p:nvSpPr>
        <p:spPr>
          <a:xfrm>
            <a:off x="4164013" y="1886585"/>
            <a:ext cx="3864610" cy="368300"/>
          </a:xfrm>
          <a:prstGeom prst="rect">
            <a:avLst/>
          </a:prstGeom>
          <a:noFill/>
        </p:spPr>
        <p:txBody>
          <a:bodyPr wrap="none" rtlCol="0">
            <a:spAutoFit/>
          </a:bodyPr>
          <a:p>
            <a:pPr algn="ctr"/>
            <a:r>
              <a:rPr lang="en-US" b="1">
                <a:latin typeface="宋体" panose="02010600030101010101" pitchFamily="2" charset="-122"/>
                <a:ea typeface="宋体" panose="02010600030101010101" pitchFamily="2" charset="-122"/>
                <a:cs typeface="宋体" panose="02010600030101010101" pitchFamily="2" charset="-122"/>
              </a:rPr>
              <a:t>主版本号 . 子版本号 . </a:t>
            </a:r>
            <a:r>
              <a:rPr lang="zh-CN" altLang="en-US" b="1">
                <a:latin typeface="宋体" panose="02010600030101010101" pitchFamily="2" charset="-122"/>
                <a:ea typeface="宋体" panose="02010600030101010101" pitchFamily="2" charset="-122"/>
                <a:cs typeface="宋体" panose="02010600030101010101" pitchFamily="2" charset="-122"/>
              </a:rPr>
              <a:t>阶段版本号</a:t>
            </a:r>
            <a:endParaRPr lang="zh-CN" altLang="en-US" b="1">
              <a:latin typeface="宋体" panose="02010600030101010101" pitchFamily="2" charset="-122"/>
              <a:ea typeface="宋体" panose="02010600030101010101" pitchFamily="2" charset="-122"/>
              <a:cs typeface="宋体" panose="02010600030101010101" pitchFamily="2" charset="-122"/>
            </a:endParaRPr>
          </a:p>
        </p:txBody>
      </p:sp>
      <p:sp>
        <p:nvSpPr>
          <p:cNvPr id="6" name="Text Box 5"/>
          <p:cNvSpPr txBox="1"/>
          <p:nvPr/>
        </p:nvSpPr>
        <p:spPr>
          <a:xfrm>
            <a:off x="1385570" y="2760345"/>
            <a:ext cx="2287270" cy="1337945"/>
          </a:xfrm>
          <a:prstGeom prst="rect">
            <a:avLst/>
          </a:prstGeom>
          <a:noFill/>
        </p:spPr>
        <p:txBody>
          <a:bodyPr wrap="square" rtlCol="0">
            <a:spAutoFit/>
          </a:bodyPr>
          <a:p>
            <a:pPr fontAlgn="auto">
              <a:lnSpc>
                <a:spcPct val="150000"/>
              </a:lnSpc>
            </a:pPr>
            <a:r>
              <a:rPr lang="zh-CN" altLang="en-US"/>
              <a:t>最后确定版本为</a:t>
            </a:r>
            <a:r>
              <a:rPr lang="en-US" altLang="zh-CN"/>
              <a:t>1.0.0</a:t>
            </a:r>
            <a:endParaRPr lang="en-US" altLang="zh-CN"/>
          </a:p>
          <a:p>
            <a:pPr fontAlgn="auto">
              <a:lnSpc>
                <a:spcPct val="150000"/>
              </a:lnSpc>
            </a:pPr>
            <a:r>
              <a:rPr lang="zh-CN" altLang="en-US"/>
              <a:t>改动较大子版本号</a:t>
            </a:r>
            <a:r>
              <a:rPr lang="en-US" altLang="zh-CN"/>
              <a:t>+1</a:t>
            </a:r>
            <a:endParaRPr lang="en-US" altLang="zh-CN"/>
          </a:p>
          <a:p>
            <a:pPr fontAlgn="auto">
              <a:lnSpc>
                <a:spcPct val="150000"/>
              </a:lnSpc>
            </a:pPr>
            <a:r>
              <a:rPr lang="zh-CN" altLang="en-US"/>
              <a:t>小改动阶段版本号</a:t>
            </a:r>
            <a:r>
              <a:rPr lang="en-US" altLang="zh-CN"/>
              <a:t>+1</a:t>
            </a:r>
            <a:endParaRPr lang="en-US" altLang="zh-CN"/>
          </a:p>
        </p:txBody>
      </p:sp>
      <p:sp>
        <p:nvSpPr>
          <p:cNvPr id="7" name="Text Box 6"/>
          <p:cNvSpPr txBox="1"/>
          <p:nvPr/>
        </p:nvSpPr>
        <p:spPr>
          <a:xfrm>
            <a:off x="8582660" y="2759710"/>
            <a:ext cx="2287270" cy="1337945"/>
          </a:xfrm>
          <a:prstGeom prst="rect">
            <a:avLst/>
          </a:prstGeom>
          <a:noFill/>
        </p:spPr>
        <p:txBody>
          <a:bodyPr wrap="square" rtlCol="0">
            <a:spAutoFit/>
          </a:bodyPr>
          <a:p>
            <a:pPr fontAlgn="auto">
              <a:lnSpc>
                <a:spcPct val="150000"/>
              </a:lnSpc>
            </a:pPr>
            <a:r>
              <a:rPr lang="zh-CN" altLang="en-US"/>
              <a:t>最初版本为</a:t>
            </a:r>
            <a:r>
              <a:rPr lang="en-US" altLang="zh-CN"/>
              <a:t>0.1.0</a:t>
            </a:r>
            <a:endParaRPr lang="en-US" altLang="zh-CN"/>
          </a:p>
          <a:p>
            <a:pPr fontAlgn="auto">
              <a:lnSpc>
                <a:spcPct val="150000"/>
              </a:lnSpc>
            </a:pPr>
            <a:r>
              <a:rPr lang="zh-CN" altLang="en-US"/>
              <a:t>进行小改动变为</a:t>
            </a:r>
            <a:r>
              <a:rPr lang="en-US" altLang="zh-CN"/>
              <a:t>0.1.1</a:t>
            </a:r>
            <a:endParaRPr lang="en-US" altLang="zh-CN"/>
          </a:p>
          <a:p>
            <a:pPr fontAlgn="auto">
              <a:lnSpc>
                <a:spcPct val="150000"/>
              </a:lnSpc>
            </a:pPr>
            <a:r>
              <a:rPr lang="zh-CN" altLang="en-US"/>
              <a:t>进行大改动变为</a:t>
            </a:r>
            <a:r>
              <a:rPr lang="en-US" altLang="zh-CN"/>
              <a:t>0.2.0</a:t>
            </a:r>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p>
            <a:r>
              <a:rPr lang="zh-CN" altLang="en-US" sz="2400" b="1" dirty="0">
                <a:latin typeface="宋体" panose="02010600030101010101" pitchFamily="2" charset="-122"/>
                <a:ea typeface="宋体" panose="02010600030101010101" pitchFamily="2" charset="-122"/>
              </a:rPr>
              <a:t>版本记录</a:t>
            </a:r>
            <a:endParaRPr lang="zh-CN" altLang="en-US" sz="2400" b="1" dirty="0">
              <a:latin typeface="宋体" panose="02010600030101010101" pitchFamily="2" charset="-122"/>
              <a:ea typeface="宋体" panose="02010600030101010101" pitchFamily="2" charset="-122"/>
            </a:endParaRPr>
          </a:p>
        </p:txBody>
      </p:sp>
      <p:graphicFrame>
        <p:nvGraphicFramePr>
          <p:cNvPr id="3" name="Table 2"/>
          <p:cNvGraphicFramePr/>
          <p:nvPr/>
        </p:nvGraphicFramePr>
        <p:xfrm>
          <a:off x="1829435" y="1076325"/>
          <a:ext cx="8533765" cy="1905000"/>
        </p:xfrm>
        <a:graphic>
          <a:graphicData uri="http://schemas.openxmlformats.org/drawingml/2006/table">
            <a:tbl>
              <a:tblPr firstRow="1" bandRow="1">
                <a:tableStyleId>{5C22544A-7EE6-4342-B048-85BDC9FD1C3A}</a:tableStyleId>
              </a:tblPr>
              <a:tblGrid>
                <a:gridCol w="4266565"/>
                <a:gridCol w="4266565"/>
              </a:tblGrid>
              <a:tr h="381000">
                <a:tc>
                  <a:txBody>
                    <a:bodyPr/>
                    <a:p>
                      <a:pPr algn="ctr">
                        <a:buNone/>
                      </a:pPr>
                      <a:endParaRPr lang="zh-CN" altLang="en-US">
                        <a:latin typeface="宋体" panose="02010600030101010101" pitchFamily="2" charset="-122"/>
                        <a:ea typeface="宋体" panose="02010600030101010101" pitchFamily="2" charset="-122"/>
                      </a:endParaRPr>
                    </a:p>
                    <a:p>
                      <a:pPr algn="ctr">
                        <a:buNone/>
                      </a:pPr>
                      <a:r>
                        <a:rPr lang="zh-CN" altLang="en-US">
                          <a:latin typeface="宋体" panose="02010600030101010101" pitchFamily="2" charset="-122"/>
                          <a:ea typeface="宋体" panose="02010600030101010101" pitchFamily="2" charset="-122"/>
                        </a:rPr>
                        <a:t>日期</a:t>
                      </a:r>
                      <a:endParaRPr lang="zh-CN" altLang="en-US">
                        <a:latin typeface="宋体" panose="02010600030101010101" pitchFamily="2" charset="-122"/>
                        <a:ea typeface="宋体" panose="02010600030101010101" pitchFamily="2" charset="-122"/>
                      </a:endParaRPr>
                    </a:p>
                    <a:p>
                      <a:pPr algn="ctr">
                        <a:buNone/>
                      </a:pPr>
                      <a:endParaRPr lang="zh-CN" altLang="en-US">
                        <a:latin typeface="宋体" panose="02010600030101010101" pitchFamily="2" charset="-122"/>
                        <a:ea typeface="宋体" panose="02010600030101010101" pitchFamily="2" charset="-122"/>
                      </a:endParaRPr>
                    </a:p>
                  </a:txBody>
                  <a:tcPr/>
                </a:tc>
                <a:tc>
                  <a:txBody>
                    <a:bodyPr/>
                    <a:p>
                      <a:pPr algn="ctr">
                        <a:buNone/>
                      </a:pPr>
                      <a:endParaRPr lang="zh-CN" altLang="en-US">
                        <a:latin typeface="宋体" panose="02010600030101010101" pitchFamily="2" charset="-122"/>
                        <a:ea typeface="宋体" panose="02010600030101010101" pitchFamily="2" charset="-122"/>
                      </a:endParaRPr>
                    </a:p>
                    <a:p>
                      <a:pPr algn="ctr">
                        <a:buNone/>
                      </a:pPr>
                      <a:r>
                        <a:rPr lang="zh-CN" altLang="en-US">
                          <a:latin typeface="宋体" panose="02010600030101010101" pitchFamily="2" charset="-122"/>
                          <a:ea typeface="宋体" panose="02010600030101010101" pitchFamily="2" charset="-122"/>
                        </a:rPr>
                        <a:t>版本号</a:t>
                      </a:r>
                      <a:endParaRPr lang="zh-CN" altLang="en-US">
                        <a:latin typeface="宋体" panose="02010600030101010101" pitchFamily="2" charset="-122"/>
                        <a:ea typeface="宋体" panose="02010600030101010101" pitchFamily="2" charset="-122"/>
                      </a:endParaRPr>
                    </a:p>
                  </a:txBody>
                  <a:tcPr/>
                </a:tc>
              </a:tr>
              <a:tr h="381000">
                <a:tc>
                  <a:txBody>
                    <a:bodyPr/>
                    <a:p>
                      <a:pPr algn="ctr">
                        <a:buNone/>
                      </a:pPr>
                      <a:endParaRPr lang="en-US">
                        <a:latin typeface="宋体" panose="02010600030101010101" pitchFamily="2" charset="-122"/>
                        <a:ea typeface="宋体" panose="02010600030101010101" pitchFamily="2" charset="-122"/>
                      </a:endParaRPr>
                    </a:p>
                    <a:p>
                      <a:pPr algn="ctr">
                        <a:buNone/>
                      </a:pPr>
                      <a:r>
                        <a:rPr lang="en-US">
                          <a:latin typeface="宋体" panose="02010600030101010101" pitchFamily="2" charset="-122"/>
                          <a:ea typeface="宋体" panose="02010600030101010101" pitchFamily="2" charset="-122"/>
                        </a:rPr>
                        <a:t>2020.10.20 - 2020.10.21</a:t>
                      </a:r>
                      <a:endParaRPr lang="en-US">
                        <a:latin typeface="宋体" panose="02010600030101010101" pitchFamily="2" charset="-122"/>
                        <a:ea typeface="宋体" panose="02010600030101010101" pitchFamily="2" charset="-122"/>
                      </a:endParaRPr>
                    </a:p>
                    <a:p>
                      <a:pPr algn="ctr">
                        <a:buNone/>
                      </a:pPr>
                      <a:endParaRPr lang="en-US">
                        <a:latin typeface="宋体" panose="02010600030101010101" pitchFamily="2" charset="-122"/>
                        <a:ea typeface="宋体" panose="02010600030101010101" pitchFamily="2" charset="-122"/>
                      </a:endParaRPr>
                    </a:p>
                  </a:txBody>
                  <a:tcPr/>
                </a:tc>
                <a:tc>
                  <a:txBody>
                    <a:bodyPr/>
                    <a:p>
                      <a:pPr algn="ctr">
                        <a:lnSpc>
                          <a:spcPct val="100000"/>
                        </a:lnSpc>
                        <a:buNone/>
                      </a:pPr>
                      <a:endParaRPr lang="en-US">
                        <a:latin typeface="宋体" panose="02010600030101010101" pitchFamily="2" charset="-122"/>
                        <a:ea typeface="宋体" panose="02010600030101010101" pitchFamily="2" charset="-122"/>
                      </a:endParaRPr>
                    </a:p>
                    <a:p>
                      <a:pPr algn="ctr">
                        <a:lnSpc>
                          <a:spcPct val="100000"/>
                        </a:lnSpc>
                        <a:buNone/>
                      </a:pPr>
                      <a:r>
                        <a:rPr lang="en-US">
                          <a:latin typeface="宋体" panose="02010600030101010101" pitchFamily="2" charset="-122"/>
                          <a:ea typeface="宋体" panose="02010600030101010101" pitchFamily="2" charset="-122"/>
                        </a:rPr>
                        <a:t>V0.1.0</a:t>
                      </a:r>
                      <a:endParaRPr lang="en-US">
                        <a:latin typeface="宋体" panose="02010600030101010101" pitchFamily="2" charset="-122"/>
                        <a:ea typeface="宋体" panose="02010600030101010101" pitchFamily="2" charset="-122"/>
                      </a:endParaRPr>
                    </a:p>
                  </a:txBody>
                  <a:tcPr/>
                </a:tc>
              </a:tr>
              <a:tr h="381000">
                <a:tc>
                  <a:txBody>
                    <a:bodyPr/>
                    <a:p>
                      <a:pPr algn="ctr">
                        <a:buNone/>
                      </a:pPr>
                      <a:endParaRPr lang="en-US">
                        <a:latin typeface="宋体" panose="02010600030101010101" pitchFamily="2" charset="-122"/>
                        <a:ea typeface="宋体" panose="02010600030101010101" pitchFamily="2" charset="-122"/>
                      </a:endParaRPr>
                    </a:p>
                    <a:p>
                      <a:pPr algn="ctr">
                        <a:buNone/>
                      </a:pPr>
                      <a:r>
                        <a:rPr lang="en-US">
                          <a:latin typeface="宋体" panose="02010600030101010101" pitchFamily="2" charset="-122"/>
                          <a:ea typeface="宋体" panose="02010600030101010101" pitchFamily="2" charset="-122"/>
                        </a:rPr>
                        <a:t>2020.10.21 - 2020.10.22</a:t>
                      </a:r>
                      <a:endParaRPr lang="en-US">
                        <a:latin typeface="宋体" panose="02010600030101010101" pitchFamily="2" charset="-122"/>
                        <a:ea typeface="宋体" panose="02010600030101010101" pitchFamily="2" charset="-122"/>
                      </a:endParaRPr>
                    </a:p>
                    <a:p>
                      <a:pPr algn="ctr">
                        <a:buNone/>
                      </a:pPr>
                      <a:endParaRPr lang="en-US">
                        <a:latin typeface="宋体" panose="02010600030101010101" pitchFamily="2" charset="-122"/>
                        <a:ea typeface="宋体" panose="02010600030101010101" pitchFamily="2" charset="-122"/>
                      </a:endParaRPr>
                    </a:p>
                  </a:txBody>
                  <a:tcPr/>
                </a:tc>
                <a:tc>
                  <a:txBody>
                    <a:bodyPr/>
                    <a:p>
                      <a:pPr algn="ctr">
                        <a:buNone/>
                      </a:pPr>
                      <a:endParaRPr lang="en-US">
                        <a:latin typeface="宋体" panose="02010600030101010101" pitchFamily="2" charset="-122"/>
                        <a:ea typeface="宋体" panose="02010600030101010101" pitchFamily="2" charset="-122"/>
                      </a:endParaRPr>
                    </a:p>
                    <a:p>
                      <a:pPr algn="ctr">
                        <a:buNone/>
                      </a:pPr>
                      <a:r>
                        <a:rPr lang="en-US">
                          <a:latin typeface="宋体" panose="02010600030101010101" pitchFamily="2" charset="-122"/>
                          <a:ea typeface="宋体" panose="02010600030101010101" pitchFamily="2" charset="-122"/>
                        </a:rPr>
                        <a:t>V0.2.0</a:t>
                      </a:r>
                      <a:endParaRPr lang="en-US">
                        <a:latin typeface="宋体" panose="02010600030101010101" pitchFamily="2" charset="-122"/>
                        <a:ea typeface="宋体" panose="02010600030101010101" pitchFamily="2" charset="-122"/>
                      </a:endParaRPr>
                    </a:p>
                  </a:txBody>
                  <a:tcPr/>
                </a:tc>
              </a:tr>
              <a:tr h="381000">
                <a:tc>
                  <a:txBody>
                    <a:bodyPr/>
                    <a:p>
                      <a:pPr algn="ctr">
                        <a:buNone/>
                      </a:pPr>
                      <a:endParaRPr lang="en-US">
                        <a:latin typeface="宋体" panose="02010600030101010101" pitchFamily="2" charset="-122"/>
                        <a:ea typeface="宋体" panose="02010600030101010101" pitchFamily="2" charset="-122"/>
                      </a:endParaRPr>
                    </a:p>
                    <a:p>
                      <a:pPr algn="ctr">
                        <a:buNone/>
                      </a:pPr>
                      <a:r>
                        <a:rPr lang="en-US">
                          <a:latin typeface="宋体" panose="02010600030101010101" pitchFamily="2" charset="-122"/>
                          <a:ea typeface="宋体" panose="02010600030101010101" pitchFamily="2" charset="-122"/>
                        </a:rPr>
                        <a:t>2020.10.23 - 2020.10.24</a:t>
                      </a:r>
                      <a:endParaRPr lang="en-US">
                        <a:latin typeface="宋体" panose="02010600030101010101" pitchFamily="2" charset="-122"/>
                        <a:ea typeface="宋体" panose="02010600030101010101" pitchFamily="2" charset="-122"/>
                      </a:endParaRPr>
                    </a:p>
                    <a:p>
                      <a:pPr algn="ctr">
                        <a:buNone/>
                      </a:pPr>
                      <a:endParaRPr lang="en-US">
                        <a:latin typeface="宋体" panose="02010600030101010101" pitchFamily="2" charset="-122"/>
                        <a:ea typeface="宋体" panose="02010600030101010101" pitchFamily="2" charset="-122"/>
                      </a:endParaRPr>
                    </a:p>
                  </a:txBody>
                  <a:tcPr/>
                </a:tc>
                <a:tc>
                  <a:txBody>
                    <a:bodyPr/>
                    <a:p>
                      <a:pPr algn="ctr">
                        <a:buNone/>
                      </a:pPr>
                      <a:endParaRPr lang="en-US">
                        <a:latin typeface="宋体" panose="02010600030101010101" pitchFamily="2" charset="-122"/>
                        <a:ea typeface="宋体" panose="02010600030101010101" pitchFamily="2" charset="-122"/>
                      </a:endParaRPr>
                    </a:p>
                    <a:p>
                      <a:pPr algn="ctr">
                        <a:buNone/>
                      </a:pPr>
                      <a:r>
                        <a:rPr lang="en-US">
                          <a:latin typeface="宋体" panose="02010600030101010101" pitchFamily="2" charset="-122"/>
                          <a:ea typeface="宋体" panose="02010600030101010101" pitchFamily="2" charset="-122"/>
                        </a:rPr>
                        <a:t>V0.2.1</a:t>
                      </a:r>
                      <a:endParaRPr lang="en-US">
                        <a:latin typeface="宋体" panose="02010600030101010101" pitchFamily="2" charset="-122"/>
                        <a:ea typeface="宋体" panose="02010600030101010101" pitchFamily="2" charset="-122"/>
                      </a:endParaRPr>
                    </a:p>
                  </a:txBody>
                  <a:tcPr/>
                </a:tc>
              </a:tr>
              <a:tr h="381000">
                <a:tc>
                  <a:txBody>
                    <a:bodyPr/>
                    <a:p>
                      <a:pPr algn="ctr">
                        <a:buNone/>
                      </a:pPr>
                      <a:endParaRPr lang="en-US">
                        <a:latin typeface="宋体" panose="02010600030101010101" pitchFamily="2" charset="-122"/>
                        <a:ea typeface="宋体" panose="02010600030101010101" pitchFamily="2" charset="-122"/>
                      </a:endParaRPr>
                    </a:p>
                    <a:p>
                      <a:pPr algn="ctr">
                        <a:buNone/>
                      </a:pPr>
                      <a:r>
                        <a:rPr lang="en-US">
                          <a:latin typeface="宋体" panose="02010600030101010101" pitchFamily="2" charset="-122"/>
                          <a:ea typeface="宋体" panose="02010600030101010101" pitchFamily="2" charset="-122"/>
                        </a:rPr>
                        <a:t>2020.10.27 - 2020.10.28</a:t>
                      </a:r>
                      <a:endParaRPr lang="en-US">
                        <a:latin typeface="宋体" panose="02010600030101010101" pitchFamily="2" charset="-122"/>
                        <a:ea typeface="宋体" panose="02010600030101010101" pitchFamily="2" charset="-122"/>
                      </a:endParaRPr>
                    </a:p>
                    <a:p>
                      <a:pPr algn="ctr">
                        <a:buNone/>
                      </a:pPr>
                      <a:endParaRPr lang="en-US">
                        <a:latin typeface="宋体" panose="02010600030101010101" pitchFamily="2" charset="-122"/>
                        <a:ea typeface="宋体" panose="02010600030101010101" pitchFamily="2" charset="-122"/>
                      </a:endParaRPr>
                    </a:p>
                  </a:txBody>
                  <a:tcPr/>
                </a:tc>
                <a:tc>
                  <a:txBody>
                    <a:bodyPr/>
                    <a:p>
                      <a:pPr algn="ctr">
                        <a:buNone/>
                      </a:pPr>
                      <a:endParaRPr lang="en-US">
                        <a:latin typeface="宋体" panose="02010600030101010101" pitchFamily="2" charset="-122"/>
                        <a:ea typeface="宋体" panose="02010600030101010101" pitchFamily="2" charset="-122"/>
                      </a:endParaRPr>
                    </a:p>
                    <a:p>
                      <a:pPr algn="ctr">
                        <a:buNone/>
                      </a:pPr>
                      <a:r>
                        <a:rPr lang="en-US">
                          <a:latin typeface="宋体" panose="02010600030101010101" pitchFamily="2" charset="-122"/>
                          <a:ea typeface="宋体" panose="02010600030101010101" pitchFamily="2" charset="-122"/>
                        </a:rPr>
                        <a:t>V0.3.0</a:t>
                      </a:r>
                      <a:endParaRPr lang="en-US">
                        <a:latin typeface="宋体" panose="02010600030101010101" pitchFamily="2" charset="-122"/>
                        <a:ea typeface="宋体" panose="02010600030101010101" pitchFamily="2" charset="-122"/>
                      </a:endParaRPr>
                    </a:p>
                  </a:txBody>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11195"/>
            <a:ext cx="12192000" cy="36931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A_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17910" y="467301"/>
            <a:ext cx="1294542" cy="2496616"/>
          </a:xfrm>
          <a:prstGeom prst="rect">
            <a:avLst/>
          </a:prstGeom>
        </p:spPr>
      </p:pic>
      <p:grpSp>
        <p:nvGrpSpPr>
          <p:cNvPr id="3" name="组合 4"/>
          <p:cNvGrpSpPr/>
          <p:nvPr/>
        </p:nvGrpSpPr>
        <p:grpSpPr>
          <a:xfrm>
            <a:off x="3504049" y="3073031"/>
            <a:ext cx="4981571" cy="2319996"/>
            <a:chOff x="5042080" y="1834768"/>
            <a:chExt cx="4981571" cy="2319996"/>
          </a:xfrm>
        </p:grpSpPr>
        <p:sp>
          <p:nvSpPr>
            <p:cNvPr id="6" name="文本框 7"/>
            <p:cNvSpPr txBox="1"/>
            <p:nvPr/>
          </p:nvSpPr>
          <p:spPr>
            <a:xfrm>
              <a:off x="6377241" y="1834768"/>
              <a:ext cx="2659498" cy="768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b="1" dirty="0">
                  <a:latin typeface="Bodoni MT Black" panose="02070A03080606020203" pitchFamily="18" charset="0"/>
                  <a:ea typeface="汉仪良品线简" panose="00020600040101010101" pitchFamily="18" charset="-122"/>
                  <a:cs typeface="+mn-ea"/>
                  <a:sym typeface="+mn-lt"/>
                </a:rPr>
                <a:t>Part 04</a:t>
              </a:r>
              <a:endParaRPr lang="zh-CN" altLang="en-US" sz="4400" b="1" dirty="0">
                <a:latin typeface="Bodoni MT Black" panose="02070A03080606020203" pitchFamily="18" charset="0"/>
                <a:ea typeface="汉仪良品线简" panose="00020600040101010101" pitchFamily="18" charset="-122"/>
                <a:cs typeface="+mn-ea"/>
                <a:sym typeface="+mn-lt"/>
              </a:endParaRPr>
            </a:p>
          </p:txBody>
        </p:sp>
        <p:sp>
          <p:nvSpPr>
            <p:cNvPr id="8" name="文本框 9"/>
            <p:cNvSpPr txBox="1"/>
            <p:nvPr/>
          </p:nvSpPr>
          <p:spPr>
            <a:xfrm>
              <a:off x="5042080" y="2586314"/>
              <a:ext cx="4981571" cy="15684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noProof="0" dirty="0">
                  <a:solidFill>
                    <a:schemeClr val="tx1">
                      <a:lumMod val="75000"/>
                      <a:lumOff val="25000"/>
                    </a:schemeClr>
                  </a:solidFill>
                  <a:latin typeface="宋体" panose="02010600030101010101" pitchFamily="2" charset="-122"/>
                  <a:ea typeface="宋体" panose="02010600030101010101" pitchFamily="2" charset="-122"/>
                </a:rPr>
                <a:t>项目团队建设</a:t>
              </a:r>
              <a:endParaRPr lang="zh-CN" altLang="en-US" sz="3200" noProof="0" dirty="0">
                <a:solidFill>
                  <a:schemeClr val="tx1">
                    <a:lumMod val="75000"/>
                    <a:lumOff val="25000"/>
                  </a:schemeClr>
                </a:solidFill>
                <a:latin typeface="宋体" panose="02010600030101010101" pitchFamily="2" charset="-122"/>
                <a:ea typeface="宋体" panose="02010600030101010101" pitchFamily="2" charset="-122"/>
              </a:endParaRPr>
            </a:p>
            <a:p>
              <a:pPr algn="ctr"/>
              <a:endParaRPr lang="en-US" altLang="zh-CN" sz="32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a:p>
              <a:pPr algn="ctr" fontAlgn="t">
                <a:defRPr/>
              </a:pPr>
              <a:r>
                <a:rPr lang="en-US" altLang="zh-CN" sz="3200" dirty="0">
                  <a:solidFill>
                    <a:schemeClr val="tx1">
                      <a:lumMod val="75000"/>
                      <a:lumOff val="25000"/>
                    </a:schemeClr>
                  </a:solidFill>
                  <a:cs typeface="+mn-lt"/>
                </a:rPr>
                <a:t> </a:t>
              </a:r>
              <a:r>
                <a:rPr lang="en-US" altLang="zh-CN" sz="1400" dirty="0">
                  <a:solidFill>
                    <a:schemeClr val="tx1">
                      <a:lumMod val="75000"/>
                      <a:lumOff val="25000"/>
                    </a:schemeClr>
                  </a:solidFill>
                  <a:cs typeface="+mn-lt"/>
                  <a:sym typeface="+mn-ea"/>
                </a:rPr>
                <a:t>Project Team Building</a:t>
              </a:r>
              <a:endParaRPr lang="zh-CN" altLang="en-US" sz="14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57710" y="438869"/>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zh-CN" altLang="en-US" sz="2400" b="1" dirty="0"/>
              <a:t>项目团队建设</a:t>
            </a:r>
            <a:endParaRPr lang="en-US" altLang="zh-CN" sz="2400" b="1" dirty="0"/>
          </a:p>
        </p:txBody>
      </p:sp>
      <p:sp>
        <p:nvSpPr>
          <p:cNvPr id="10" name="文本框 6"/>
          <p:cNvSpPr txBox="1"/>
          <p:nvPr/>
        </p:nvSpPr>
        <p:spPr>
          <a:xfrm>
            <a:off x="1375344" y="1625424"/>
            <a:ext cx="3019235" cy="5078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kern="100" dirty="0">
                <a:latin typeface="+mn-ea"/>
              </a:rPr>
              <a:t>参与人员</a:t>
            </a:r>
            <a:r>
              <a:rPr lang="en-US" altLang="zh-CN" b="1" kern="100" dirty="0">
                <a:latin typeface="+mn-ea"/>
              </a:rPr>
              <a:t>OBS</a:t>
            </a:r>
            <a:r>
              <a:rPr lang="zh-CN" altLang="en-US" b="1" kern="100" dirty="0">
                <a:latin typeface="+mn-ea"/>
              </a:rPr>
              <a:t>组织结构图</a:t>
            </a:r>
            <a:endParaRPr lang="zh-CN" altLang="en-US" b="1" kern="100" dirty="0">
              <a:latin typeface="+mn-ea"/>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079" y="1497857"/>
            <a:ext cx="772435" cy="772435"/>
          </a:xfrm>
          <a:prstGeom prst="rect">
            <a:avLst/>
          </a:prstGeom>
        </p:spPr>
      </p:pic>
      <p:sp>
        <p:nvSpPr>
          <p:cNvPr id="15" name="TextBox 14"/>
          <p:cNvSpPr txBox="1"/>
          <p:nvPr/>
        </p:nvSpPr>
        <p:spPr>
          <a:xfrm>
            <a:off x="566271" y="1699408"/>
            <a:ext cx="519545" cy="369332"/>
          </a:xfrm>
          <a:prstGeom prst="rect">
            <a:avLst/>
          </a:prstGeom>
          <a:noFill/>
        </p:spPr>
        <p:txBody>
          <a:bodyPr wrap="square" rtlCol="0">
            <a:spAutoFit/>
          </a:bodyPr>
          <a:lstStyle/>
          <a:p>
            <a:pPr algn="ctr"/>
            <a:r>
              <a:rPr lang="en-US" altLang="zh-CN" dirty="0"/>
              <a:t>01</a:t>
            </a:r>
            <a:endParaRPr lang="zh-CN" altLang="en-US" dirty="0"/>
          </a:p>
        </p:txBody>
      </p:sp>
      <p:pic>
        <p:nvPicPr>
          <p:cNvPr id="1026" name="Picture 2"/>
          <p:cNvPicPr>
            <a:picLocks noChangeAspect="1" noChangeArrowheads="1"/>
          </p:cNvPicPr>
          <p:nvPr/>
        </p:nvPicPr>
        <p:blipFill>
          <a:blip r:embed="rId4" cstate="print"/>
          <a:srcRect/>
          <a:stretch>
            <a:fillRect/>
          </a:stretch>
        </p:blipFill>
        <p:spPr bwMode="auto">
          <a:xfrm>
            <a:off x="2391368" y="2568789"/>
            <a:ext cx="3995737" cy="3233737"/>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zh-CN" altLang="en-US" sz="2400" b="1" dirty="0" smtClean="0"/>
              <a:t>项目团队建设</a:t>
            </a:r>
            <a:endParaRPr lang="en-US" altLang="zh-CN" sz="2400" b="1" dirty="0"/>
          </a:p>
        </p:txBody>
      </p:sp>
      <p:sp>
        <p:nvSpPr>
          <p:cNvPr id="11" name="TextBox 10"/>
          <p:cNvSpPr txBox="1"/>
          <p:nvPr/>
        </p:nvSpPr>
        <p:spPr>
          <a:xfrm>
            <a:off x="702859" y="2340591"/>
            <a:ext cx="5793475" cy="2935868"/>
          </a:xfrm>
          <a:prstGeom prst="rect">
            <a:avLst/>
          </a:prstGeom>
          <a:noFill/>
        </p:spPr>
        <p:txBody>
          <a:bodyPr wrap="square" rtlCol="0">
            <a:spAutoFit/>
          </a:bodyPr>
          <a:lstStyle/>
          <a:p>
            <a:pPr>
              <a:lnSpc>
                <a:spcPct val="150000"/>
              </a:lnSpc>
            </a:pPr>
            <a:r>
              <a:rPr lang="zh-CN" altLang="zh-CN" dirty="0" smtClean="0">
                <a:latin typeface="+mn-ea"/>
              </a:rPr>
              <a:t>第三次团建：</a:t>
            </a:r>
            <a:endParaRPr lang="zh-CN" altLang="zh-CN" dirty="0" smtClean="0">
              <a:latin typeface="+mn-ea"/>
            </a:endParaRPr>
          </a:p>
          <a:p>
            <a:pPr>
              <a:lnSpc>
                <a:spcPct val="150000"/>
              </a:lnSpc>
            </a:pPr>
            <a:r>
              <a:rPr lang="zh-CN" altLang="zh-CN" dirty="0" smtClean="0">
                <a:latin typeface="+mn-ea"/>
              </a:rPr>
              <a:t>时间：</a:t>
            </a:r>
            <a:r>
              <a:rPr lang="en-US" altLang="zh-CN" dirty="0" smtClean="0">
                <a:latin typeface="+mn-ea"/>
              </a:rPr>
              <a:t>10</a:t>
            </a:r>
            <a:r>
              <a:rPr lang="zh-CN" altLang="zh-CN" dirty="0" smtClean="0">
                <a:latin typeface="+mn-ea"/>
              </a:rPr>
              <a:t>月</a:t>
            </a:r>
            <a:r>
              <a:rPr lang="en-US" altLang="zh-CN" dirty="0" smtClean="0">
                <a:latin typeface="+mn-ea"/>
              </a:rPr>
              <a:t>23</a:t>
            </a:r>
            <a:r>
              <a:rPr lang="zh-CN" altLang="zh-CN" dirty="0" smtClean="0">
                <a:latin typeface="+mn-ea"/>
              </a:rPr>
              <a:t>日 </a:t>
            </a:r>
            <a:endParaRPr lang="zh-CN" altLang="zh-CN" dirty="0" smtClean="0">
              <a:latin typeface="+mn-ea"/>
            </a:endParaRPr>
          </a:p>
          <a:p>
            <a:pPr>
              <a:lnSpc>
                <a:spcPct val="150000"/>
              </a:lnSpc>
            </a:pPr>
            <a:r>
              <a:rPr lang="zh-CN" altLang="zh-CN" dirty="0" smtClean="0">
                <a:latin typeface="+mn-ea"/>
              </a:rPr>
              <a:t>地点：北校操场 </a:t>
            </a:r>
            <a:endParaRPr lang="zh-CN" altLang="zh-CN" dirty="0" smtClean="0">
              <a:latin typeface="+mn-ea"/>
            </a:endParaRPr>
          </a:p>
          <a:p>
            <a:pPr>
              <a:lnSpc>
                <a:spcPct val="150000"/>
              </a:lnSpc>
            </a:pPr>
            <a:r>
              <a:rPr lang="zh-CN" altLang="zh-CN" dirty="0" smtClean="0">
                <a:latin typeface="+mn-ea"/>
              </a:rPr>
              <a:t>内容：劳逸结合，跑步散心。</a:t>
            </a:r>
            <a:endParaRPr lang="zh-CN" altLang="zh-CN" dirty="0" smtClean="0">
              <a:latin typeface="+mn-ea"/>
            </a:endParaRPr>
          </a:p>
          <a:p>
            <a:pPr>
              <a:lnSpc>
                <a:spcPct val="150000"/>
              </a:lnSpc>
            </a:pPr>
            <a:r>
              <a:rPr lang="zh-CN" altLang="zh-CN" dirty="0" smtClean="0">
                <a:latin typeface="+mn-ea"/>
              </a:rPr>
              <a:t>人员：闫紫微、王心怡、吴卓</a:t>
            </a:r>
            <a:endParaRPr lang="zh-CN" altLang="zh-CN" dirty="0" smtClean="0">
              <a:latin typeface="+mn-ea"/>
            </a:endParaRPr>
          </a:p>
          <a:p>
            <a:pPr>
              <a:lnSpc>
                <a:spcPct val="150000"/>
              </a:lnSpc>
            </a:pPr>
            <a:r>
              <a:rPr lang="zh-CN" altLang="zh-CN" dirty="0" smtClean="0">
                <a:latin typeface="+mn-ea"/>
              </a:rPr>
              <a:t>结论：小组内部沟通良好，增进了彼此的感情，有利于项目进展。</a:t>
            </a:r>
            <a:endParaRPr lang="zh-CN" altLang="zh-CN" dirty="0">
              <a:latin typeface="+mn-ea"/>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5079" y="1497857"/>
            <a:ext cx="772435" cy="772435"/>
          </a:xfrm>
          <a:prstGeom prst="rect">
            <a:avLst/>
          </a:prstGeom>
        </p:spPr>
      </p:pic>
      <p:sp>
        <p:nvSpPr>
          <p:cNvPr id="13" name="TextBox 12"/>
          <p:cNvSpPr txBox="1"/>
          <p:nvPr/>
        </p:nvSpPr>
        <p:spPr>
          <a:xfrm>
            <a:off x="566271" y="1699408"/>
            <a:ext cx="519545" cy="369332"/>
          </a:xfrm>
          <a:prstGeom prst="rect">
            <a:avLst/>
          </a:prstGeom>
          <a:noFill/>
        </p:spPr>
        <p:txBody>
          <a:bodyPr wrap="square" rtlCol="0">
            <a:spAutoFit/>
          </a:bodyPr>
          <a:lstStyle/>
          <a:p>
            <a:pPr algn="ctr"/>
            <a:r>
              <a:rPr lang="en-US" altLang="zh-CN" dirty="0" smtClean="0"/>
              <a:t>02</a:t>
            </a:r>
            <a:endParaRPr lang="zh-CN" altLang="en-US" dirty="0"/>
          </a:p>
        </p:txBody>
      </p:sp>
      <p:sp>
        <p:nvSpPr>
          <p:cNvPr id="16" name="文本框 6"/>
          <p:cNvSpPr txBox="1"/>
          <p:nvPr/>
        </p:nvSpPr>
        <p:spPr>
          <a:xfrm>
            <a:off x="1375344" y="1625424"/>
            <a:ext cx="3019235" cy="44287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kern="100" dirty="0" smtClean="0">
                <a:latin typeface="+mn-ea"/>
              </a:rPr>
              <a:t>记一次团建</a:t>
            </a:r>
            <a:endParaRPr lang="zh-CN" altLang="en-US" b="1" kern="100" dirty="0" smtClean="0">
              <a:latin typeface="+mn-ea"/>
            </a:endParaRPr>
          </a:p>
        </p:txBody>
      </p:sp>
      <p:sp>
        <p:nvSpPr>
          <p:cNvPr id="19" name="TextBox 18"/>
          <p:cNvSpPr txBox="1"/>
          <p:nvPr/>
        </p:nvSpPr>
        <p:spPr>
          <a:xfrm>
            <a:off x="8289773" y="6133664"/>
            <a:ext cx="2743200" cy="337185"/>
          </a:xfrm>
          <a:prstGeom prst="rect">
            <a:avLst/>
          </a:prstGeom>
          <a:noFill/>
        </p:spPr>
        <p:txBody>
          <a:bodyPr wrap="square" rtlCol="0">
            <a:spAutoFit/>
          </a:bodyPr>
          <a:lstStyle/>
          <a:p>
            <a:pPr algn="ctr"/>
            <a:r>
              <a:rPr lang="zh-CN" altLang="en-US" sz="1600" dirty="0" smtClean="0"/>
              <a:t>团建记录</a:t>
            </a:r>
            <a:endParaRPr lang="zh-CN" altLang="en-US" sz="1600" dirty="0"/>
          </a:p>
        </p:txBody>
      </p:sp>
      <p:pic>
        <p:nvPicPr>
          <p:cNvPr id="10" name="图片 9" descr="C:\Users\MacPro\Documents\Tencent Files\1486574644\Image\C2C\819E4E04ED32D2E9624F6F121AE34FBA.jpg"/>
          <p:cNvPicPr/>
          <p:nvPr/>
        </p:nvPicPr>
        <p:blipFill>
          <a:blip r:embed="rId3" cstate="print"/>
          <a:srcRect/>
          <a:stretch>
            <a:fillRect/>
          </a:stretch>
        </p:blipFill>
        <p:spPr bwMode="auto">
          <a:xfrm>
            <a:off x="7545299" y="291460"/>
            <a:ext cx="4232720" cy="55566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50886" y="445693"/>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zh-CN" altLang="en-US" sz="2400" b="1" dirty="0"/>
              <a:t>项目团队建设</a:t>
            </a:r>
            <a:endParaRPr lang="en-US" altLang="zh-CN" sz="2400" b="1" dirty="0"/>
          </a:p>
        </p:txBody>
      </p:sp>
      <p:sp>
        <p:nvSpPr>
          <p:cNvPr id="10" name="文本框 6"/>
          <p:cNvSpPr txBox="1"/>
          <p:nvPr/>
        </p:nvSpPr>
        <p:spPr>
          <a:xfrm>
            <a:off x="938616" y="1229638"/>
            <a:ext cx="7154508" cy="35548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kern="100" dirty="0">
                <a:latin typeface="+mn-ea"/>
              </a:rPr>
              <a:t>项目团队内部协作</a:t>
            </a:r>
            <a:endParaRPr lang="zh-CN" altLang="en-US" b="1" kern="100" dirty="0">
              <a:latin typeface="+mn-ea"/>
            </a:endParaRPr>
          </a:p>
          <a:p>
            <a:endParaRPr lang="en-US" altLang="zh-CN" dirty="0">
              <a:latin typeface="+mn-ea"/>
              <a:cs typeface="微软雅黑 Light" panose="020B0502040204020203" pitchFamily="34" charset="-122"/>
            </a:endParaRPr>
          </a:p>
          <a:p>
            <a:pPr>
              <a:lnSpc>
                <a:spcPct val="150000"/>
              </a:lnSpc>
            </a:pPr>
            <a:r>
              <a:rPr lang="en-US" altLang="zh-CN" dirty="0">
                <a:latin typeface="+mn-ea"/>
                <a:cs typeface="微软雅黑 Light" panose="020B0502040204020203" pitchFamily="34" charset="-122"/>
              </a:rPr>
              <a:t>1</a:t>
            </a:r>
            <a:r>
              <a:rPr lang="zh-CN" altLang="en-US" dirty="0">
                <a:latin typeface="+mn-ea"/>
                <a:cs typeface="微软雅黑 Light" panose="020B0502040204020203" pitchFamily="34" charset="-122"/>
              </a:rPr>
              <a:t>）协作模式：每周两次会议，主要为线下面谈，其次是网络联系（微信电话）</a:t>
            </a:r>
            <a:endParaRPr lang="en-US" altLang="zh-CN" dirty="0">
              <a:latin typeface="+mn-ea"/>
              <a:cs typeface="微软雅黑 Light" panose="020B0502040204020203" pitchFamily="34" charset="-122"/>
            </a:endParaRPr>
          </a:p>
          <a:p>
            <a:pPr>
              <a:lnSpc>
                <a:spcPct val="150000"/>
              </a:lnSpc>
            </a:pPr>
            <a:r>
              <a:rPr lang="en-US" altLang="zh-CN" dirty="0">
                <a:latin typeface="+mn-ea"/>
                <a:cs typeface="微软雅黑 Light" panose="020B0502040204020203" pitchFamily="34" charset="-122"/>
              </a:rPr>
              <a:t>2</a:t>
            </a:r>
            <a:r>
              <a:rPr lang="zh-CN" altLang="en-US" dirty="0">
                <a:latin typeface="+mn-ea"/>
                <a:cs typeface="微软雅黑 Light" panose="020B0502040204020203" pitchFamily="34" charset="-122"/>
              </a:rPr>
              <a:t>）沟通方式：每周会议、微信等</a:t>
            </a:r>
            <a:endParaRPr lang="en-US" altLang="zh-CN" dirty="0">
              <a:latin typeface="+mn-ea"/>
              <a:cs typeface="微软雅黑 Light" panose="020B0502040204020203" pitchFamily="34" charset="-122"/>
            </a:endParaRPr>
          </a:p>
          <a:p>
            <a:pPr>
              <a:lnSpc>
                <a:spcPct val="150000"/>
              </a:lnSpc>
            </a:pPr>
            <a:r>
              <a:rPr lang="en-US" altLang="zh-CN" dirty="0">
                <a:latin typeface="+mn-ea"/>
                <a:cs typeface="微软雅黑 Light" panose="020B0502040204020203" pitchFamily="34" charset="-122"/>
              </a:rPr>
              <a:t>3</a:t>
            </a:r>
            <a:r>
              <a:rPr lang="zh-CN" altLang="en-US" dirty="0">
                <a:latin typeface="+mn-ea"/>
                <a:cs typeface="微软雅黑 Light" panose="020B0502040204020203" pitchFamily="34" charset="-122"/>
              </a:rPr>
              <a:t>）邮件沟通：主送人为闫紫微，抄送人为王心怡、吴卓</a:t>
            </a:r>
            <a:endParaRPr lang="en-US" altLang="zh-CN" dirty="0">
              <a:latin typeface="+mn-ea"/>
              <a:cs typeface="微软雅黑 Light" panose="020B0502040204020203" pitchFamily="34" charset="-122"/>
            </a:endParaRPr>
          </a:p>
          <a:p>
            <a:pPr>
              <a:lnSpc>
                <a:spcPct val="150000"/>
              </a:lnSpc>
            </a:pPr>
            <a:r>
              <a:rPr lang="en-US" altLang="zh-CN" dirty="0">
                <a:latin typeface="+mn-ea"/>
                <a:cs typeface="微软雅黑 Light" panose="020B0502040204020203" pitchFamily="34" charset="-122"/>
              </a:rPr>
              <a:t>4</a:t>
            </a:r>
            <a:r>
              <a:rPr lang="zh-CN" altLang="en-US" dirty="0">
                <a:latin typeface="+mn-ea"/>
                <a:cs typeface="微软雅黑 Light" panose="020B0502040204020203" pitchFamily="34" charset="-122"/>
              </a:rPr>
              <a:t>）工作进度审核：每天晚</a:t>
            </a:r>
            <a:r>
              <a:rPr lang="en-US" altLang="zh-CN" dirty="0">
                <a:latin typeface="+mn-ea"/>
                <a:cs typeface="微软雅黑 Light" panose="020B0502040204020203" pitchFamily="34" charset="-122"/>
              </a:rPr>
              <a:t>12</a:t>
            </a:r>
            <a:r>
              <a:rPr lang="zh-CN" altLang="en-US" dirty="0">
                <a:latin typeface="+mn-ea"/>
                <a:cs typeface="微软雅黑 Light" panose="020B0502040204020203" pitchFamily="34" charset="-122"/>
              </a:rPr>
              <a:t>：</a:t>
            </a:r>
            <a:r>
              <a:rPr lang="en-US" altLang="zh-CN" dirty="0">
                <a:latin typeface="+mn-ea"/>
                <a:cs typeface="微软雅黑 Light" panose="020B0502040204020203" pitchFamily="34" charset="-122"/>
              </a:rPr>
              <a:t>00</a:t>
            </a:r>
            <a:r>
              <a:rPr lang="zh-CN" altLang="en-US" dirty="0">
                <a:latin typeface="+mn-ea"/>
                <a:cs typeface="微软雅黑 Light" panose="020B0502040204020203" pitchFamily="34" charset="-122"/>
              </a:rPr>
              <a:t>前向组长报告学习进度和任务进度并作为组内绩效评定的条件之一</a:t>
            </a:r>
            <a:endParaRPr lang="en-US" altLang="zh-CN" dirty="0">
              <a:latin typeface="+mn-ea"/>
              <a:cs typeface="微软雅黑 Light" panose="020B0502040204020203" pitchFamily="34" charset="-122"/>
            </a:endParaRPr>
          </a:p>
          <a:p>
            <a:pPr>
              <a:lnSpc>
                <a:spcPct val="150000"/>
              </a:lnSpc>
            </a:pPr>
            <a:r>
              <a:rPr lang="en-US" altLang="zh-CN" dirty="0">
                <a:latin typeface="+mn-ea"/>
                <a:cs typeface="微软雅黑 Light" panose="020B0502040204020203" pitchFamily="34" charset="-122"/>
              </a:rPr>
              <a:t>5</a:t>
            </a:r>
            <a:r>
              <a:rPr lang="zh-CN" altLang="en-US" dirty="0">
                <a:latin typeface="+mn-ea"/>
                <a:cs typeface="微软雅黑 Light" panose="020B0502040204020203" pitchFamily="34" charset="-122"/>
              </a:rPr>
              <a:t>）联系方式：</a:t>
            </a:r>
            <a:endParaRPr lang="en-US" altLang="zh-CN" dirty="0">
              <a:latin typeface="+mn-ea"/>
              <a:cs typeface="微软雅黑 Light" panose="020B0502040204020203" pitchFamily="34" charset="-122"/>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362" y="1033833"/>
            <a:ext cx="772435" cy="772435"/>
          </a:xfrm>
          <a:prstGeom prst="rect">
            <a:avLst/>
          </a:prstGeom>
        </p:spPr>
      </p:pic>
      <p:sp>
        <p:nvSpPr>
          <p:cNvPr id="15" name="TextBox 14"/>
          <p:cNvSpPr txBox="1"/>
          <p:nvPr/>
        </p:nvSpPr>
        <p:spPr>
          <a:xfrm>
            <a:off x="361554" y="1235384"/>
            <a:ext cx="519545" cy="369332"/>
          </a:xfrm>
          <a:prstGeom prst="rect">
            <a:avLst/>
          </a:prstGeom>
          <a:noFill/>
        </p:spPr>
        <p:txBody>
          <a:bodyPr wrap="square" rtlCol="0">
            <a:spAutoFit/>
          </a:bodyPr>
          <a:lstStyle/>
          <a:p>
            <a:pPr algn="ctr"/>
            <a:r>
              <a:rPr lang="en-US" altLang="zh-CN" dirty="0"/>
              <a:t>03</a:t>
            </a:r>
            <a:endParaRPr lang="zh-CN" altLang="en-US" dirty="0"/>
          </a:p>
        </p:txBody>
      </p:sp>
      <p:graphicFrame>
        <p:nvGraphicFramePr>
          <p:cNvPr id="8" name="表格 7"/>
          <p:cNvGraphicFramePr>
            <a:graphicFrameLocks noGrp="1"/>
          </p:cNvGraphicFramePr>
          <p:nvPr/>
        </p:nvGraphicFramePr>
        <p:xfrm>
          <a:off x="1028890" y="4885898"/>
          <a:ext cx="7207534" cy="1478280"/>
        </p:xfrm>
        <a:graphic>
          <a:graphicData uri="http://schemas.openxmlformats.org/drawingml/2006/table">
            <a:tbl>
              <a:tblPr firstRow="1" bandRow="1">
                <a:tableStyleId>{5C22544A-7EE6-4342-B048-85BDC9FD1C3A}</a:tableStyleId>
              </a:tblPr>
              <a:tblGrid>
                <a:gridCol w="1243462"/>
                <a:gridCol w="1705970"/>
                <a:gridCol w="2859206"/>
                <a:gridCol w="1398896"/>
              </a:tblGrid>
              <a:tr h="271641">
                <a:tc>
                  <a:txBody>
                    <a:bodyPr/>
                    <a:lstStyle/>
                    <a:p>
                      <a:r>
                        <a:rPr lang="zh-CN" altLang="en-US" dirty="0"/>
                        <a:t>姓名</a:t>
                      </a:r>
                      <a:endParaRPr lang="zh-CN" altLang="en-US" dirty="0"/>
                    </a:p>
                  </a:txBody>
                  <a:tcPr/>
                </a:tc>
                <a:tc>
                  <a:txBody>
                    <a:bodyPr/>
                    <a:lstStyle/>
                    <a:p>
                      <a:r>
                        <a:rPr lang="zh-CN" altLang="en-US" dirty="0"/>
                        <a:t>电话</a:t>
                      </a:r>
                      <a:endParaRPr lang="zh-CN" altLang="en-US" dirty="0"/>
                    </a:p>
                  </a:txBody>
                  <a:tcPr/>
                </a:tc>
                <a:tc>
                  <a:txBody>
                    <a:bodyPr/>
                    <a:lstStyle/>
                    <a:p>
                      <a:r>
                        <a:rPr lang="zh-CN" altLang="en-US" dirty="0"/>
                        <a:t>邮箱</a:t>
                      </a:r>
                      <a:endParaRPr lang="zh-CN" altLang="en-US" dirty="0"/>
                    </a:p>
                  </a:txBody>
                  <a:tcPr/>
                </a:tc>
                <a:tc>
                  <a:txBody>
                    <a:bodyPr/>
                    <a:lstStyle/>
                    <a:p>
                      <a:r>
                        <a:rPr lang="zh-CN" altLang="en-US" dirty="0"/>
                        <a:t>地址</a:t>
                      </a:r>
                      <a:endParaRPr lang="zh-CN" altLang="en-US" dirty="0"/>
                    </a:p>
                  </a:txBody>
                  <a:tcPr/>
                </a:tc>
              </a:tr>
              <a:tr h="370840">
                <a:tc>
                  <a:txBody>
                    <a:bodyPr/>
                    <a:lstStyle/>
                    <a:p>
                      <a:r>
                        <a:rPr lang="zh-CN" altLang="en-US" dirty="0"/>
                        <a:t>闫紫微</a:t>
                      </a:r>
                      <a:endParaRPr lang="zh-CN" altLang="en-US" dirty="0"/>
                    </a:p>
                  </a:txBody>
                  <a:tcPr/>
                </a:tc>
                <a:tc>
                  <a:txBody>
                    <a:bodyPr/>
                    <a:lstStyle/>
                    <a:p>
                      <a:r>
                        <a:rPr lang="en-US" altLang="zh-CN" dirty="0"/>
                        <a:t>13588361524</a:t>
                      </a:r>
                      <a:endParaRPr lang="zh-CN" altLang="en-US" dirty="0"/>
                    </a:p>
                  </a:txBody>
                  <a:tcPr/>
                </a:tc>
                <a:tc>
                  <a:txBody>
                    <a:bodyPr/>
                    <a:lstStyle/>
                    <a:p>
                      <a:r>
                        <a:rPr lang="en-US" altLang="zh-CN" dirty="0"/>
                        <a:t>31801292@stu.zucc.edu.cn</a:t>
                      </a:r>
                      <a:endParaRPr lang="zh-CN" altLang="en-US" dirty="0"/>
                    </a:p>
                  </a:txBody>
                  <a:tcPr/>
                </a:tc>
                <a:tc>
                  <a:txBody>
                    <a:bodyPr/>
                    <a:lstStyle/>
                    <a:p>
                      <a:r>
                        <a:rPr lang="zh-CN" altLang="en-US" dirty="0"/>
                        <a:t>问源</a:t>
                      </a:r>
                      <a:r>
                        <a:rPr lang="en-US" altLang="zh-CN" dirty="0"/>
                        <a:t>2-249</a:t>
                      </a:r>
                      <a:endParaRPr lang="zh-CN" altLang="en-US" dirty="0"/>
                    </a:p>
                  </a:txBody>
                  <a:tcPr/>
                </a:tc>
              </a:tr>
              <a:tr h="370840">
                <a:tc>
                  <a:txBody>
                    <a:bodyPr/>
                    <a:lstStyle/>
                    <a:p>
                      <a:r>
                        <a:rPr lang="zh-CN" altLang="en-US" dirty="0"/>
                        <a:t>王心怡</a:t>
                      </a:r>
                      <a:endParaRPr lang="zh-CN" altLang="en-US" dirty="0"/>
                    </a:p>
                  </a:txBody>
                  <a:tcPr/>
                </a:tc>
                <a:tc>
                  <a:txBody>
                    <a:bodyPr/>
                    <a:lstStyle/>
                    <a:p>
                      <a:r>
                        <a:rPr lang="en-US" altLang="zh-CN" dirty="0"/>
                        <a:t>17857688416</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t>31801293@stu.zucc.edu.cn</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问源</a:t>
                      </a:r>
                      <a:r>
                        <a:rPr lang="en-US" altLang="zh-CN" dirty="0"/>
                        <a:t>2-249</a:t>
                      </a:r>
                      <a:endParaRPr lang="zh-CN" altLang="en-US" dirty="0"/>
                    </a:p>
                  </a:txBody>
                  <a:tcPr/>
                </a:tc>
              </a:tr>
              <a:tr h="370840">
                <a:tc>
                  <a:txBody>
                    <a:bodyPr/>
                    <a:lstStyle/>
                    <a:p>
                      <a:r>
                        <a:rPr lang="zh-CN" altLang="en-US" dirty="0"/>
                        <a:t>吴卓</a:t>
                      </a:r>
                      <a:endParaRPr lang="zh-CN" altLang="en-US" dirty="0"/>
                    </a:p>
                  </a:txBody>
                  <a:tcPr/>
                </a:tc>
                <a:tc>
                  <a:txBody>
                    <a:bodyPr/>
                    <a:lstStyle/>
                    <a:p>
                      <a:r>
                        <a:rPr lang="en-US" altLang="zh-CN" dirty="0"/>
                        <a:t>19858111870</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t>31801294@stu.zucc.edu.cn</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问源</a:t>
                      </a:r>
                      <a:r>
                        <a:rPr lang="en-US" altLang="zh-CN" dirty="0"/>
                        <a:t>2-249</a:t>
                      </a:r>
                      <a:endParaRPr lang="zh-CN" altLang="en-US" dirty="0"/>
                    </a:p>
                  </a:txBody>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11195"/>
            <a:ext cx="12192000" cy="36931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A_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17910" y="467301"/>
            <a:ext cx="1294542" cy="2496616"/>
          </a:xfrm>
          <a:prstGeom prst="rect">
            <a:avLst/>
          </a:prstGeom>
        </p:spPr>
      </p:pic>
      <p:grpSp>
        <p:nvGrpSpPr>
          <p:cNvPr id="3" name="组合 4"/>
          <p:cNvGrpSpPr/>
          <p:nvPr/>
        </p:nvGrpSpPr>
        <p:grpSpPr>
          <a:xfrm>
            <a:off x="3504049" y="3073031"/>
            <a:ext cx="4981571" cy="1827871"/>
            <a:chOff x="5042080" y="1834768"/>
            <a:chExt cx="4981571" cy="1827871"/>
          </a:xfrm>
        </p:grpSpPr>
        <p:sp>
          <p:nvSpPr>
            <p:cNvPr id="6" name="文本框 7"/>
            <p:cNvSpPr txBox="1"/>
            <p:nvPr/>
          </p:nvSpPr>
          <p:spPr>
            <a:xfrm>
              <a:off x="6377241" y="1834768"/>
              <a:ext cx="2659498" cy="768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b="1" dirty="0">
                  <a:latin typeface="Bodoni MT Black" panose="02070A03080606020203" pitchFamily="18" charset="0"/>
                  <a:ea typeface="汉仪良品线简" panose="00020600040101010101" pitchFamily="18" charset="-122"/>
                  <a:cs typeface="+mn-ea"/>
                  <a:sym typeface="+mn-lt"/>
                </a:rPr>
                <a:t>Part 01</a:t>
              </a:r>
              <a:endParaRPr lang="zh-CN" altLang="en-US" sz="4400" b="1" dirty="0">
                <a:latin typeface="Bodoni MT Black" panose="02070A03080606020203" pitchFamily="18" charset="0"/>
                <a:ea typeface="汉仪良品线简" panose="00020600040101010101" pitchFamily="18" charset="-122"/>
                <a:cs typeface="+mn-ea"/>
                <a:sym typeface="+mn-lt"/>
              </a:endParaRPr>
            </a:p>
          </p:txBody>
        </p:sp>
        <p:sp>
          <p:nvSpPr>
            <p:cNvPr id="8" name="文本框 9"/>
            <p:cNvSpPr txBox="1"/>
            <p:nvPr/>
          </p:nvSpPr>
          <p:spPr>
            <a:xfrm>
              <a:off x="5042080" y="2586314"/>
              <a:ext cx="4981571" cy="10763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tx1">
                      <a:lumMod val="75000"/>
                      <a:lumOff val="25000"/>
                    </a:schemeClr>
                  </a:solidFill>
                  <a:latin typeface="宋体" panose="02010600030101010101" pitchFamily="2" charset="-122"/>
                  <a:ea typeface="宋体" panose="02010600030101010101" pitchFamily="2" charset="-122"/>
                </a:rPr>
                <a:t>项目概要</a:t>
              </a:r>
              <a:endParaRPr lang="en-US" altLang="zh-CN" sz="32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a:p>
              <a:pPr algn="ctr"/>
              <a:r>
                <a:rPr lang="en-US" altLang="zh-CN" sz="3200" dirty="0">
                  <a:solidFill>
                    <a:schemeClr val="tx1">
                      <a:lumMod val="75000"/>
                      <a:lumOff val="25000"/>
                    </a:schemeClr>
                  </a:solidFill>
                  <a:cs typeface="+mn-lt"/>
                </a:rPr>
                <a:t> </a:t>
              </a:r>
              <a:r>
                <a:rPr lang="en-US" altLang="zh-CN" sz="1400" dirty="0">
                  <a:solidFill>
                    <a:schemeClr val="tx1">
                      <a:lumMod val="75000"/>
                      <a:lumOff val="25000"/>
                    </a:schemeClr>
                  </a:solidFill>
                  <a:cs typeface="+mn-lt"/>
                </a:rPr>
                <a:t>Project Overview</a:t>
              </a:r>
              <a:endParaRPr lang="zh-CN" altLang="en-US" sz="14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65413" y="445693"/>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zh-CN" altLang="en-US" sz="2400" b="1" dirty="0"/>
              <a:t>项目团队建设</a:t>
            </a:r>
            <a:endParaRPr lang="en-US" altLang="zh-CN" sz="2400" b="1" dirty="0"/>
          </a:p>
        </p:txBody>
      </p:sp>
      <p:sp>
        <p:nvSpPr>
          <p:cNvPr id="10" name="文本框 6"/>
          <p:cNvSpPr txBox="1"/>
          <p:nvPr/>
        </p:nvSpPr>
        <p:spPr>
          <a:xfrm>
            <a:off x="1047798" y="1161400"/>
            <a:ext cx="8402955" cy="31393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kern="100" dirty="0">
                <a:latin typeface="+mn-ea"/>
              </a:rPr>
              <a:t>项目团队外部沟通与协作：</a:t>
            </a:r>
            <a:endParaRPr lang="zh-CN" altLang="en-US" b="1" kern="100" dirty="0">
              <a:latin typeface="+mn-ea"/>
            </a:endParaRPr>
          </a:p>
          <a:p>
            <a:pPr>
              <a:lnSpc>
                <a:spcPct val="150000"/>
              </a:lnSpc>
            </a:pPr>
            <a:r>
              <a:rPr lang="zh-CN" altLang="en-US" dirty="0">
                <a:latin typeface="+mn-ea"/>
                <a:cs typeface="微软雅黑 Light" panose="020B0502040204020203" pitchFamily="34" charset="-122"/>
              </a:rPr>
              <a:t>与客户（老师）之间的沟通方式包括：</a:t>
            </a:r>
            <a:endParaRPr lang="en-US" altLang="zh-CN" dirty="0">
              <a:latin typeface="+mn-ea"/>
              <a:cs typeface="微软雅黑 Light" panose="020B0502040204020203" pitchFamily="34" charset="-122"/>
            </a:endParaRPr>
          </a:p>
          <a:p>
            <a:pPr>
              <a:lnSpc>
                <a:spcPct val="150000"/>
              </a:lnSpc>
            </a:pPr>
            <a:r>
              <a:rPr lang="en-US" altLang="zh-CN" dirty="0">
                <a:latin typeface="+mn-ea"/>
                <a:cs typeface="微软雅黑 Light" panose="020B0502040204020203" pitchFamily="34" charset="-122"/>
              </a:rPr>
              <a:t>1.</a:t>
            </a:r>
            <a:r>
              <a:rPr lang="zh-CN" altLang="en-US" dirty="0">
                <a:latin typeface="+mn-ea"/>
                <a:cs typeface="微软雅黑 Light" panose="020B0502040204020203" pitchFamily="34" charset="-122"/>
              </a:rPr>
              <a:t>正式沟通方式：评审会议</a:t>
            </a:r>
            <a:endParaRPr lang="en-US" altLang="zh-CN" dirty="0">
              <a:latin typeface="+mn-ea"/>
              <a:cs typeface="微软雅黑 Light" panose="020B0502040204020203" pitchFamily="34" charset="-122"/>
            </a:endParaRPr>
          </a:p>
          <a:p>
            <a:pPr>
              <a:lnSpc>
                <a:spcPct val="150000"/>
              </a:lnSpc>
            </a:pPr>
            <a:r>
              <a:rPr lang="en-US" altLang="zh-CN" dirty="0">
                <a:latin typeface="+mn-ea"/>
                <a:cs typeface="微软雅黑 Light" panose="020B0502040204020203" pitchFamily="34" charset="-122"/>
              </a:rPr>
              <a:t>2.</a:t>
            </a:r>
            <a:r>
              <a:rPr lang="zh-CN" altLang="en-US" dirty="0">
                <a:latin typeface="+mn-ea"/>
                <a:cs typeface="微软雅黑 Light" panose="020B0502040204020203" pitchFamily="34" charset="-122"/>
              </a:rPr>
              <a:t>非正式沟通方式：线下面谈</a:t>
            </a:r>
            <a:endParaRPr lang="en-US" altLang="zh-CN" dirty="0">
              <a:latin typeface="+mn-ea"/>
              <a:cs typeface="微软雅黑 Light" panose="020B0502040204020203" pitchFamily="34" charset="-122"/>
            </a:endParaRPr>
          </a:p>
          <a:p>
            <a:endParaRPr lang="en-US" altLang="zh-CN" dirty="0">
              <a:latin typeface="+mn-ea"/>
              <a:cs typeface="微软雅黑 Light" panose="020B0502040204020203" pitchFamily="34" charset="-122"/>
            </a:endParaRPr>
          </a:p>
          <a:p>
            <a:pPr>
              <a:lnSpc>
                <a:spcPct val="150000"/>
              </a:lnSpc>
            </a:pPr>
            <a:r>
              <a:rPr lang="zh-CN" altLang="en-US" dirty="0">
                <a:latin typeface="+mn-ea"/>
                <a:cs typeface="微软雅黑 Light" panose="020B0502040204020203" pitchFamily="34" charset="-122"/>
              </a:rPr>
              <a:t>与典型用户之间的沟通方式包括：</a:t>
            </a:r>
            <a:endParaRPr lang="en-US" altLang="zh-CN" dirty="0">
              <a:latin typeface="+mn-ea"/>
              <a:cs typeface="微软雅黑 Light" panose="020B0502040204020203" pitchFamily="34" charset="-122"/>
            </a:endParaRPr>
          </a:p>
          <a:p>
            <a:pPr>
              <a:lnSpc>
                <a:spcPct val="150000"/>
              </a:lnSpc>
            </a:pPr>
            <a:r>
              <a:rPr lang="en-US" altLang="zh-CN" dirty="0">
                <a:latin typeface="+mn-ea"/>
                <a:cs typeface="微软雅黑 Light" panose="020B0502040204020203" pitchFamily="34" charset="-122"/>
              </a:rPr>
              <a:t>1.</a:t>
            </a:r>
            <a:r>
              <a:rPr lang="zh-CN" altLang="en-US" dirty="0">
                <a:latin typeface="+mn-ea"/>
                <a:cs typeface="微软雅黑 Light" panose="020B0502040204020203" pitchFamily="34" charset="-122"/>
              </a:rPr>
              <a:t>线上沟通：包括微信、</a:t>
            </a:r>
            <a:r>
              <a:rPr lang="en-US" altLang="zh-CN" dirty="0">
                <a:latin typeface="+mn-ea"/>
                <a:cs typeface="微软雅黑 Light" panose="020B0502040204020203" pitchFamily="34" charset="-122"/>
              </a:rPr>
              <a:t>QQ</a:t>
            </a:r>
            <a:endParaRPr lang="en-US" altLang="zh-CN" dirty="0">
              <a:latin typeface="+mn-ea"/>
              <a:cs typeface="微软雅黑 Light" panose="020B0502040204020203" pitchFamily="34" charset="-122"/>
            </a:endParaRPr>
          </a:p>
          <a:p>
            <a:pPr>
              <a:lnSpc>
                <a:spcPct val="150000"/>
              </a:lnSpc>
            </a:pPr>
            <a:r>
              <a:rPr lang="en-US" altLang="zh-CN" dirty="0">
                <a:latin typeface="+mn-ea"/>
                <a:cs typeface="微软雅黑 Light" panose="020B0502040204020203" pitchFamily="34" charset="-122"/>
              </a:rPr>
              <a:t>2.</a:t>
            </a:r>
            <a:r>
              <a:rPr lang="zh-CN" altLang="en-US" dirty="0">
                <a:latin typeface="+mn-ea"/>
                <a:cs typeface="微软雅黑 Light" panose="020B0502040204020203" pitchFamily="34" charset="-122"/>
              </a:rPr>
              <a:t>线下面谈：宿舍（问源</a:t>
            </a:r>
            <a:r>
              <a:rPr lang="en-US" altLang="zh-CN" dirty="0">
                <a:latin typeface="+mn-ea"/>
                <a:cs typeface="微软雅黑 Light" panose="020B0502040204020203" pitchFamily="34" charset="-122"/>
              </a:rPr>
              <a:t>2</a:t>
            </a:r>
            <a:r>
              <a:rPr lang="zh-CN" altLang="en-US" dirty="0">
                <a:latin typeface="+mn-ea"/>
                <a:cs typeface="微软雅黑 Light" panose="020B0502040204020203" pitchFamily="34" charset="-122"/>
              </a:rPr>
              <a:t>）、图书馆</a:t>
            </a:r>
            <a:endParaRPr lang="en-US" altLang="zh-CN" dirty="0">
              <a:latin typeface="+mn-ea"/>
              <a:cs typeface="微软雅黑 Light" panose="020B0502040204020203" pitchFamily="34" charset="-122"/>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715" y="1040657"/>
            <a:ext cx="772435" cy="772435"/>
          </a:xfrm>
          <a:prstGeom prst="rect">
            <a:avLst/>
          </a:prstGeom>
        </p:spPr>
      </p:pic>
      <p:sp>
        <p:nvSpPr>
          <p:cNvPr id="15" name="TextBox 14"/>
          <p:cNvSpPr txBox="1"/>
          <p:nvPr/>
        </p:nvSpPr>
        <p:spPr>
          <a:xfrm>
            <a:off x="347907" y="1242208"/>
            <a:ext cx="519545" cy="369332"/>
          </a:xfrm>
          <a:prstGeom prst="rect">
            <a:avLst/>
          </a:prstGeom>
          <a:noFill/>
        </p:spPr>
        <p:txBody>
          <a:bodyPr wrap="square" rtlCol="0">
            <a:spAutoFit/>
          </a:bodyPr>
          <a:lstStyle/>
          <a:p>
            <a:pPr algn="ctr"/>
            <a:r>
              <a:rPr lang="en-US" altLang="zh-CN" dirty="0"/>
              <a:t>04</a:t>
            </a:r>
            <a:endParaRPr lang="zh-CN" altLang="en-US" dirty="0"/>
          </a:p>
        </p:txBody>
      </p:sp>
      <p:graphicFrame>
        <p:nvGraphicFramePr>
          <p:cNvPr id="11" name="表格 10"/>
          <p:cNvGraphicFramePr>
            <a:graphicFrameLocks noGrp="1"/>
          </p:cNvGraphicFramePr>
          <p:nvPr/>
        </p:nvGraphicFramePr>
        <p:xfrm>
          <a:off x="1103952" y="4329499"/>
          <a:ext cx="7398604" cy="2225040"/>
        </p:xfrm>
        <a:graphic>
          <a:graphicData uri="http://schemas.openxmlformats.org/drawingml/2006/table">
            <a:tbl>
              <a:tblPr firstRow="1" bandRow="1">
                <a:tableStyleId>{5C22544A-7EE6-4342-B048-85BDC9FD1C3A}</a:tableStyleId>
              </a:tblPr>
              <a:tblGrid>
                <a:gridCol w="1284407"/>
                <a:gridCol w="1842447"/>
                <a:gridCol w="2838735"/>
                <a:gridCol w="1433015"/>
              </a:tblGrid>
              <a:tr h="370840">
                <a:tc>
                  <a:txBody>
                    <a:bodyPr/>
                    <a:lstStyle/>
                    <a:p>
                      <a:r>
                        <a:rPr lang="zh-CN" altLang="en-US" dirty="0"/>
                        <a:t>姓名</a:t>
                      </a:r>
                      <a:endParaRPr lang="zh-CN" altLang="en-US" dirty="0"/>
                    </a:p>
                  </a:txBody>
                  <a:tcPr/>
                </a:tc>
                <a:tc>
                  <a:txBody>
                    <a:bodyPr/>
                    <a:lstStyle/>
                    <a:p>
                      <a:r>
                        <a:rPr lang="zh-CN" altLang="en-US" dirty="0"/>
                        <a:t>电话号</a:t>
                      </a:r>
                      <a:endParaRPr lang="zh-CN" altLang="en-US" dirty="0"/>
                    </a:p>
                  </a:txBody>
                  <a:tcPr/>
                </a:tc>
                <a:tc>
                  <a:txBody>
                    <a:bodyPr/>
                    <a:lstStyle/>
                    <a:p>
                      <a:r>
                        <a:rPr lang="zh-CN" altLang="en-US" dirty="0"/>
                        <a:t>邮箱</a:t>
                      </a:r>
                      <a:endParaRPr lang="zh-CN" altLang="en-US" dirty="0"/>
                    </a:p>
                  </a:txBody>
                  <a:tcPr/>
                </a:tc>
                <a:tc>
                  <a:txBody>
                    <a:bodyPr/>
                    <a:lstStyle/>
                    <a:p>
                      <a:r>
                        <a:rPr lang="zh-CN" altLang="en-US" dirty="0"/>
                        <a:t>地址</a:t>
                      </a:r>
                      <a:endParaRPr lang="zh-CN" altLang="en-US" dirty="0"/>
                    </a:p>
                  </a:txBody>
                  <a:tcPr/>
                </a:tc>
              </a:tr>
              <a:tr h="370840">
                <a:tc>
                  <a:txBody>
                    <a:bodyPr/>
                    <a:lstStyle/>
                    <a:p>
                      <a:r>
                        <a:rPr lang="zh-CN" altLang="en-US" dirty="0"/>
                        <a:t>杨枨</a:t>
                      </a:r>
                      <a:endParaRPr lang="zh-CN" altLang="en-US" dirty="0"/>
                    </a:p>
                  </a:txBody>
                  <a:tcPr/>
                </a:tc>
                <a:tc>
                  <a:txBody>
                    <a:bodyPr/>
                    <a:lstStyle/>
                    <a:p>
                      <a:r>
                        <a:rPr lang="en-US" altLang="zh-CN" dirty="0"/>
                        <a:t>13357102333</a:t>
                      </a:r>
                      <a:endParaRPr lang="zh-CN" altLang="en-US" dirty="0"/>
                    </a:p>
                  </a:txBody>
                  <a:tcPr/>
                </a:tc>
                <a:tc>
                  <a:txBody>
                    <a:bodyPr/>
                    <a:lstStyle/>
                    <a:p>
                      <a:r>
                        <a:rPr lang="en-US" altLang="zh-CN" dirty="0"/>
                        <a:t>yangc@zucc.edu.cn</a:t>
                      </a:r>
                      <a:endParaRPr lang="zh-CN" altLang="en-US" dirty="0"/>
                    </a:p>
                  </a:txBody>
                  <a:tcPr/>
                </a:tc>
                <a:tc>
                  <a:txBody>
                    <a:bodyPr/>
                    <a:lstStyle/>
                    <a:p>
                      <a:r>
                        <a:rPr lang="zh-CN" altLang="en-US" dirty="0"/>
                        <a:t>理四</a:t>
                      </a:r>
                      <a:r>
                        <a:rPr lang="en-US" altLang="zh-CN" dirty="0"/>
                        <a:t>504</a:t>
                      </a:r>
                      <a:endParaRPr lang="zh-CN" altLang="en-US" dirty="0"/>
                    </a:p>
                  </a:txBody>
                  <a:tcPr/>
                </a:tc>
              </a:tr>
              <a:tr h="370840">
                <a:tc>
                  <a:txBody>
                    <a:bodyPr/>
                    <a:lstStyle/>
                    <a:p>
                      <a:r>
                        <a:rPr lang="zh-CN" altLang="en-US" dirty="0"/>
                        <a:t>邓文康</a:t>
                      </a:r>
                      <a:endParaRPr lang="zh-CN" altLang="en-US" dirty="0"/>
                    </a:p>
                  </a:txBody>
                  <a:tcPr/>
                </a:tc>
                <a:tc>
                  <a:txBody>
                    <a:bodyPr/>
                    <a:lstStyle/>
                    <a:p>
                      <a:r>
                        <a:rPr lang="en-US" altLang="zh-CN" dirty="0"/>
                        <a:t>18058729948</a:t>
                      </a:r>
                      <a:endParaRPr lang="zh-CN" altLang="en-US" dirty="0"/>
                    </a:p>
                  </a:txBody>
                  <a:tcPr/>
                </a:tc>
                <a:tc>
                  <a:txBody>
                    <a:bodyPr/>
                    <a:lstStyle/>
                    <a:p>
                      <a:r>
                        <a:rPr lang="en-US" altLang="zh-CN" dirty="0"/>
                        <a:t>870373276@qq.com</a:t>
                      </a:r>
                      <a:endParaRPr lang="zh-CN" altLang="en-US" dirty="0"/>
                    </a:p>
                  </a:txBody>
                  <a:tcPr/>
                </a:tc>
                <a:tc>
                  <a:txBody>
                    <a:bodyPr/>
                    <a:lstStyle/>
                    <a:p>
                      <a:r>
                        <a:rPr lang="zh-CN" altLang="en-US" dirty="0"/>
                        <a:t>致远</a:t>
                      </a:r>
                      <a:r>
                        <a:rPr lang="en-US" altLang="zh-CN" dirty="0"/>
                        <a:t>2-216</a:t>
                      </a:r>
                      <a:endParaRPr lang="zh-CN" altLang="en-US" dirty="0"/>
                    </a:p>
                  </a:txBody>
                  <a:tcPr/>
                </a:tc>
              </a:tr>
              <a:tr h="370840">
                <a:tc>
                  <a:txBody>
                    <a:bodyPr/>
                    <a:lstStyle/>
                    <a:p>
                      <a:r>
                        <a:rPr lang="zh-CN" altLang="en-US" dirty="0"/>
                        <a:t>刘书宇</a:t>
                      </a:r>
                      <a:endParaRPr lang="zh-CN" altLang="en-US" dirty="0"/>
                    </a:p>
                  </a:txBody>
                  <a:tcPr/>
                </a:tc>
                <a:tc>
                  <a:txBody>
                    <a:bodyPr/>
                    <a:lstStyle/>
                    <a:p>
                      <a:r>
                        <a:rPr lang="en-US" altLang="zh-CN" dirty="0"/>
                        <a:t>13656644320</a:t>
                      </a:r>
                      <a:endParaRPr lang="zh-CN" altLang="en-US" dirty="0"/>
                    </a:p>
                  </a:txBody>
                  <a:tcPr/>
                </a:tc>
                <a:tc>
                  <a:txBody>
                    <a:bodyPr/>
                    <a:lstStyle/>
                    <a:p>
                      <a:r>
                        <a:rPr lang="en-US" altLang="zh-CN" dirty="0"/>
                        <a:t>961020585@qq.com</a:t>
                      </a:r>
                      <a:endParaRPr lang="zh-CN" altLang="en-US" dirty="0"/>
                    </a:p>
                  </a:txBody>
                  <a:tcPr/>
                </a:tc>
                <a:tc>
                  <a:txBody>
                    <a:bodyPr/>
                    <a:lstStyle/>
                    <a:p>
                      <a:r>
                        <a:rPr lang="zh-CN" altLang="en-US" dirty="0"/>
                        <a:t>问源</a:t>
                      </a:r>
                      <a:r>
                        <a:rPr lang="en-US" altLang="zh-CN" dirty="0"/>
                        <a:t>2-252</a:t>
                      </a:r>
                      <a:endParaRPr lang="zh-CN" altLang="en-US" dirty="0"/>
                    </a:p>
                  </a:txBody>
                  <a:tcPr/>
                </a:tc>
              </a:tr>
              <a:tr h="370840">
                <a:tc>
                  <a:txBody>
                    <a:bodyPr/>
                    <a:lstStyle/>
                    <a:p>
                      <a:r>
                        <a:rPr lang="zh-CN" altLang="en-US" dirty="0"/>
                        <a:t>陈玲曦</a:t>
                      </a:r>
                      <a:endParaRPr lang="zh-CN" altLang="en-US" dirty="0"/>
                    </a:p>
                  </a:txBody>
                  <a:tcPr/>
                </a:tc>
                <a:tc>
                  <a:txBody>
                    <a:bodyPr/>
                    <a:lstStyle/>
                    <a:p>
                      <a:r>
                        <a:rPr lang="en-US" altLang="zh-CN" dirty="0"/>
                        <a:t>13588384584</a:t>
                      </a:r>
                      <a:endParaRPr lang="zh-CN" altLang="en-US" dirty="0"/>
                    </a:p>
                  </a:txBody>
                  <a:tcPr/>
                </a:tc>
                <a:tc>
                  <a:txBody>
                    <a:bodyPr/>
                    <a:lstStyle/>
                    <a:p>
                      <a:r>
                        <a:rPr lang="en-US" altLang="zh-CN" dirty="0"/>
                        <a:t>31801349@stu.zucc.edu.cn</a:t>
                      </a:r>
                      <a:endParaRPr lang="zh-CN" altLang="en-US" dirty="0"/>
                    </a:p>
                  </a:txBody>
                  <a:tcPr/>
                </a:tc>
                <a:tc>
                  <a:txBody>
                    <a:bodyPr/>
                    <a:lstStyle/>
                    <a:p>
                      <a:r>
                        <a:rPr lang="zh-CN" altLang="en-US" dirty="0"/>
                        <a:t>明德</a:t>
                      </a:r>
                      <a:r>
                        <a:rPr lang="en-US" altLang="zh-CN" dirty="0"/>
                        <a:t>1-414</a:t>
                      </a:r>
                      <a:endParaRPr lang="zh-CN" altLang="en-US" dirty="0"/>
                    </a:p>
                  </a:txBody>
                  <a:tcPr/>
                </a:tc>
              </a:tr>
              <a:tr h="370840">
                <a:tc>
                  <a:txBody>
                    <a:bodyPr/>
                    <a:lstStyle/>
                    <a:p>
                      <a:r>
                        <a:rPr lang="zh-CN" altLang="en-US" dirty="0"/>
                        <a:t>梁晓晓</a:t>
                      </a:r>
                      <a:endParaRPr lang="zh-CN" altLang="en-US" dirty="0"/>
                    </a:p>
                  </a:txBody>
                  <a:tcPr/>
                </a:tc>
                <a:tc>
                  <a:txBody>
                    <a:bodyPr/>
                    <a:lstStyle/>
                    <a:p>
                      <a:r>
                        <a:rPr lang="en-US" altLang="zh-CN" dirty="0"/>
                        <a:t>15505880850</a:t>
                      </a:r>
                      <a:endParaRPr lang="zh-CN" altLang="en-US" dirty="0"/>
                    </a:p>
                  </a:txBody>
                  <a:tcPr/>
                </a:tc>
                <a:tc>
                  <a:txBody>
                    <a:bodyPr/>
                    <a:lstStyle/>
                    <a:p>
                      <a:r>
                        <a:rPr lang="en-US" altLang="zh-CN" dirty="0"/>
                        <a:t>1508434934@qq.com</a:t>
                      </a:r>
                      <a:endParaRPr lang="zh-CN" altLang="en-US" dirty="0"/>
                    </a:p>
                  </a:txBody>
                  <a:tcPr/>
                </a:tc>
                <a:tc>
                  <a:txBody>
                    <a:bodyPr/>
                    <a:lstStyle/>
                    <a:p>
                      <a:r>
                        <a:rPr lang="zh-CN" altLang="en-US" dirty="0"/>
                        <a:t>问源</a:t>
                      </a:r>
                      <a:r>
                        <a:rPr lang="en-US" altLang="zh-CN" dirty="0"/>
                        <a:t>2-260</a:t>
                      </a:r>
                      <a:endParaRPr lang="zh-CN" altLang="en-US" dirty="0"/>
                    </a:p>
                  </a:txBody>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11195"/>
            <a:ext cx="12192000" cy="36931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A_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17910" y="467301"/>
            <a:ext cx="1294542" cy="2496616"/>
          </a:xfrm>
          <a:prstGeom prst="rect">
            <a:avLst/>
          </a:prstGeom>
        </p:spPr>
      </p:pic>
      <p:grpSp>
        <p:nvGrpSpPr>
          <p:cNvPr id="3" name="组合 4"/>
          <p:cNvGrpSpPr/>
          <p:nvPr/>
        </p:nvGrpSpPr>
        <p:grpSpPr>
          <a:xfrm>
            <a:off x="3504049" y="3073031"/>
            <a:ext cx="4981571" cy="1827871"/>
            <a:chOff x="5042080" y="1834768"/>
            <a:chExt cx="4981571" cy="1827871"/>
          </a:xfrm>
        </p:grpSpPr>
        <p:sp>
          <p:nvSpPr>
            <p:cNvPr id="6" name="文本框 7"/>
            <p:cNvSpPr txBox="1"/>
            <p:nvPr/>
          </p:nvSpPr>
          <p:spPr>
            <a:xfrm>
              <a:off x="6377241" y="1834768"/>
              <a:ext cx="2659498" cy="768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b="1" dirty="0">
                  <a:latin typeface="Bodoni MT Black" panose="02070A03080606020203" pitchFamily="18" charset="0"/>
                  <a:ea typeface="汉仪良品线简" panose="00020600040101010101" pitchFamily="18" charset="-122"/>
                  <a:cs typeface="+mn-ea"/>
                  <a:sym typeface="+mn-lt"/>
                </a:rPr>
                <a:t>Part 05</a:t>
              </a:r>
              <a:endParaRPr lang="zh-CN" altLang="en-US" sz="4400" b="1" dirty="0">
                <a:latin typeface="Bodoni MT Black" panose="02070A03080606020203" pitchFamily="18" charset="0"/>
                <a:ea typeface="汉仪良品线简" panose="00020600040101010101" pitchFamily="18" charset="-122"/>
                <a:cs typeface="+mn-ea"/>
                <a:sym typeface="+mn-lt"/>
              </a:endParaRPr>
            </a:p>
          </p:txBody>
        </p:sp>
        <p:sp>
          <p:nvSpPr>
            <p:cNvPr id="8" name="文本框 9"/>
            <p:cNvSpPr txBox="1"/>
            <p:nvPr/>
          </p:nvSpPr>
          <p:spPr>
            <a:xfrm>
              <a:off x="5042080" y="2586314"/>
              <a:ext cx="4981571" cy="10763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tx1">
                      <a:lumMod val="75000"/>
                      <a:lumOff val="25000"/>
                    </a:schemeClr>
                  </a:solidFill>
                  <a:latin typeface="宋体" panose="02010600030101010101" pitchFamily="2" charset="-122"/>
                  <a:ea typeface="宋体" panose="02010600030101010101" pitchFamily="2" charset="-122"/>
                </a:rPr>
                <a:t>项目预算</a:t>
              </a:r>
              <a:endParaRPr lang="en-US" altLang="zh-CN" sz="32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a:p>
              <a:pPr algn="ctr"/>
              <a:r>
                <a:rPr lang="en-US" altLang="zh-CN" sz="3200" dirty="0">
                  <a:solidFill>
                    <a:schemeClr val="tx1">
                      <a:lumMod val="75000"/>
                      <a:lumOff val="25000"/>
                    </a:schemeClr>
                  </a:solidFill>
                  <a:cs typeface="+mn-lt"/>
                </a:rPr>
                <a:t> </a:t>
              </a:r>
              <a:r>
                <a:rPr lang="en-US" altLang="zh-CN" sz="1400" dirty="0">
                  <a:solidFill>
                    <a:schemeClr val="tx1">
                      <a:lumMod val="75000"/>
                      <a:lumOff val="25000"/>
                    </a:schemeClr>
                  </a:solidFill>
                  <a:cs typeface="+mn-lt"/>
                </a:rPr>
                <a:t>Project Budget</a:t>
              </a:r>
              <a:endParaRPr lang="zh-CN" altLang="en-US" sz="14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72236" y="452518"/>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zh-CN" altLang="en-US" sz="2400" b="1" dirty="0" smtClean="0"/>
              <a:t>设备成本</a:t>
            </a:r>
            <a:endParaRPr lang="en-US" altLang="zh-CN" sz="2400" b="1" dirty="0"/>
          </a:p>
        </p:txBody>
      </p:sp>
      <p:sp>
        <p:nvSpPr>
          <p:cNvPr id="10" name="文本框 6"/>
          <p:cNvSpPr txBox="1"/>
          <p:nvPr/>
        </p:nvSpPr>
        <p:spPr>
          <a:xfrm>
            <a:off x="911320" y="1209167"/>
            <a:ext cx="8710352" cy="30008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altLang="en-US" b="1" dirty="0" smtClean="0">
                <a:latin typeface="+mn-ea"/>
              </a:rPr>
              <a:t>设备成本：</a:t>
            </a:r>
            <a:endParaRPr lang="en-US" altLang="zh-CN" b="1" dirty="0" smtClean="0">
              <a:latin typeface="+mn-ea"/>
            </a:endParaRPr>
          </a:p>
          <a:p>
            <a:pPr lvl="0">
              <a:lnSpc>
                <a:spcPct val="150000"/>
              </a:lnSpc>
            </a:pPr>
            <a:r>
              <a:rPr lang="zh-CN" altLang="zh-CN" dirty="0" smtClean="0">
                <a:latin typeface="+mn-ea"/>
              </a:rPr>
              <a:t>使用软件：</a:t>
            </a:r>
            <a:r>
              <a:rPr lang="en-US" altLang="zh-CN" dirty="0" smtClean="0">
                <a:latin typeface="+mn-ea"/>
              </a:rPr>
              <a:t>Anaconda3,Axure </a:t>
            </a:r>
            <a:r>
              <a:rPr lang="en-US" altLang="zh-CN" dirty="0" err="1" smtClean="0">
                <a:latin typeface="+mn-ea"/>
              </a:rPr>
              <a:t>Pro,office</a:t>
            </a:r>
            <a:r>
              <a:rPr lang="en-US" altLang="zh-CN" dirty="0" smtClean="0">
                <a:latin typeface="+mn-ea"/>
              </a:rPr>
              <a:t>,</a:t>
            </a:r>
            <a:r>
              <a:rPr lang="zh-CN" altLang="zh-CN" dirty="0" smtClean="0">
                <a:latin typeface="+mn-ea"/>
              </a:rPr>
              <a:t>微信开发者工具</a:t>
            </a:r>
            <a:r>
              <a:rPr lang="en-US" altLang="zh-CN" dirty="0" smtClean="0">
                <a:latin typeface="+mn-ea"/>
              </a:rPr>
              <a:t>,power </a:t>
            </a:r>
            <a:r>
              <a:rPr lang="en-US" altLang="zh-CN" dirty="0" err="1" smtClean="0">
                <a:latin typeface="+mn-ea"/>
              </a:rPr>
              <a:t>design,git</a:t>
            </a:r>
            <a:endParaRPr lang="zh-CN" altLang="zh-CN" dirty="0" smtClean="0">
              <a:latin typeface="+mn-ea"/>
            </a:endParaRPr>
          </a:p>
          <a:p>
            <a:pPr>
              <a:lnSpc>
                <a:spcPct val="150000"/>
              </a:lnSpc>
            </a:pPr>
            <a:r>
              <a:rPr lang="zh-CN" altLang="zh-CN" dirty="0" smtClean="0">
                <a:latin typeface="+mn-ea"/>
              </a:rPr>
              <a:t>开发地点：宿舍、机房、图书馆</a:t>
            </a:r>
            <a:endParaRPr lang="zh-CN" altLang="zh-CN" dirty="0" smtClean="0">
              <a:latin typeface="+mn-ea"/>
            </a:endParaRPr>
          </a:p>
          <a:p>
            <a:pPr>
              <a:lnSpc>
                <a:spcPct val="150000"/>
              </a:lnSpc>
            </a:pPr>
            <a:r>
              <a:rPr lang="zh-CN" altLang="zh-CN" dirty="0" smtClean="0">
                <a:latin typeface="+mn-ea"/>
              </a:rPr>
              <a:t>实验设备：</a:t>
            </a:r>
            <a:r>
              <a:rPr lang="zh-CN" altLang="en-US" dirty="0" smtClean="0">
                <a:latin typeface="+mn-ea"/>
              </a:rPr>
              <a:t>组员</a:t>
            </a:r>
            <a:r>
              <a:rPr lang="zh-CN" altLang="zh-CN" dirty="0" smtClean="0">
                <a:latin typeface="+mn-ea"/>
              </a:rPr>
              <a:t>个人笔记本</a:t>
            </a:r>
            <a:r>
              <a:rPr lang="zh-CN" altLang="en-US" dirty="0" smtClean="0">
                <a:latin typeface="+mn-ea"/>
              </a:rPr>
              <a:t>（共</a:t>
            </a:r>
            <a:r>
              <a:rPr lang="en-US" altLang="zh-CN" dirty="0" smtClean="0">
                <a:latin typeface="+mn-ea"/>
              </a:rPr>
              <a:t>3</a:t>
            </a:r>
            <a:r>
              <a:rPr lang="zh-CN" altLang="en-US" dirty="0" smtClean="0">
                <a:latin typeface="+mn-ea"/>
              </a:rPr>
              <a:t>台）</a:t>
            </a:r>
            <a:r>
              <a:rPr lang="zh-CN" altLang="zh-CN" dirty="0" smtClean="0">
                <a:latin typeface="+mn-ea"/>
              </a:rPr>
              <a:t>、实验室</a:t>
            </a:r>
            <a:r>
              <a:rPr lang="en-US" altLang="zh-CN" dirty="0" smtClean="0">
                <a:latin typeface="+mn-ea"/>
              </a:rPr>
              <a:t>PC</a:t>
            </a:r>
            <a:r>
              <a:rPr lang="zh-CN" altLang="zh-CN" dirty="0" smtClean="0">
                <a:latin typeface="+mn-ea"/>
              </a:rPr>
              <a:t>机</a:t>
            </a:r>
            <a:endParaRPr lang="zh-CN" altLang="zh-CN" dirty="0" smtClean="0">
              <a:latin typeface="+mn-ea"/>
            </a:endParaRPr>
          </a:p>
          <a:p>
            <a:pPr>
              <a:lnSpc>
                <a:spcPct val="150000"/>
              </a:lnSpc>
            </a:pPr>
            <a:r>
              <a:rPr lang="zh-CN" altLang="zh-CN" dirty="0" smtClean="0">
                <a:latin typeface="+mn-ea"/>
              </a:rPr>
              <a:t>计算机内存要求：内存≥</a:t>
            </a:r>
            <a:r>
              <a:rPr lang="en-US" altLang="zh-CN" dirty="0" smtClean="0">
                <a:latin typeface="+mn-ea"/>
              </a:rPr>
              <a:t>4G</a:t>
            </a:r>
            <a:endParaRPr lang="zh-CN" altLang="zh-CN" dirty="0" smtClean="0">
              <a:latin typeface="+mn-ea"/>
            </a:endParaRPr>
          </a:p>
          <a:p>
            <a:pPr>
              <a:lnSpc>
                <a:spcPct val="150000"/>
              </a:lnSpc>
            </a:pPr>
            <a:r>
              <a:rPr lang="zh-CN" altLang="zh-CN" dirty="0" smtClean="0">
                <a:latin typeface="+mn-ea"/>
              </a:rPr>
              <a:t>显卡要求：独显</a:t>
            </a:r>
            <a:r>
              <a:rPr lang="en-US" altLang="zh-CN" dirty="0" smtClean="0">
                <a:latin typeface="+mn-ea"/>
              </a:rPr>
              <a:t>2G</a:t>
            </a:r>
            <a:r>
              <a:rPr lang="zh-CN" altLang="zh-CN" dirty="0" smtClean="0">
                <a:latin typeface="+mn-ea"/>
              </a:rPr>
              <a:t>及以上</a:t>
            </a:r>
            <a:endParaRPr lang="zh-CN" altLang="zh-CN" dirty="0" smtClean="0">
              <a:latin typeface="+mn-ea"/>
            </a:endParaRPr>
          </a:p>
          <a:p>
            <a:pPr>
              <a:lnSpc>
                <a:spcPct val="150000"/>
              </a:lnSpc>
            </a:pPr>
            <a:r>
              <a:rPr lang="zh-CN" altLang="zh-CN" dirty="0" smtClean="0">
                <a:latin typeface="+mn-ea"/>
              </a:rPr>
              <a:t>操作系统：</a:t>
            </a:r>
            <a:r>
              <a:rPr lang="en-US" altLang="zh-CN" dirty="0" smtClean="0">
                <a:latin typeface="+mn-ea"/>
              </a:rPr>
              <a:t>Windows</a:t>
            </a:r>
            <a:r>
              <a:rPr lang="zh-CN" altLang="zh-CN" dirty="0" smtClean="0">
                <a:latin typeface="+mn-ea"/>
              </a:rPr>
              <a:t>操作系统</a:t>
            </a:r>
            <a:endParaRPr lang="zh-CN" altLang="zh-CN" dirty="0" smtClean="0">
              <a:latin typeface="+mn-ea"/>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6" y="1115721"/>
            <a:ext cx="772435" cy="772435"/>
          </a:xfrm>
          <a:prstGeom prst="rect">
            <a:avLst/>
          </a:prstGeom>
        </p:spPr>
      </p:pic>
      <p:sp>
        <p:nvSpPr>
          <p:cNvPr id="15" name="TextBox 14"/>
          <p:cNvSpPr txBox="1"/>
          <p:nvPr/>
        </p:nvSpPr>
        <p:spPr>
          <a:xfrm>
            <a:off x="368378" y="1317272"/>
            <a:ext cx="519545" cy="369332"/>
          </a:xfrm>
          <a:prstGeom prst="rect">
            <a:avLst/>
          </a:prstGeom>
          <a:noFill/>
        </p:spPr>
        <p:txBody>
          <a:bodyPr wrap="square" rtlCol="0">
            <a:spAutoFit/>
          </a:bodyPr>
          <a:lstStyle/>
          <a:p>
            <a:pPr algn="ctr"/>
            <a:r>
              <a:rPr lang="en-US" altLang="zh-CN" dirty="0" smtClean="0"/>
              <a:t>01</a:t>
            </a:r>
            <a:endParaRPr lang="zh-CN" altLang="en-US" dirty="0"/>
          </a:p>
        </p:txBody>
      </p:sp>
      <p:sp>
        <p:nvSpPr>
          <p:cNvPr id="8" name="文本框 6"/>
          <p:cNvSpPr txBox="1"/>
          <p:nvPr/>
        </p:nvSpPr>
        <p:spPr>
          <a:xfrm>
            <a:off x="897674" y="4266266"/>
            <a:ext cx="8335036" cy="21698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altLang="en-US" b="1" dirty="0" smtClean="0">
                <a:latin typeface="+mn-ea"/>
              </a:rPr>
              <a:t>项目整体预算</a:t>
            </a:r>
            <a:r>
              <a:rPr lang="zh-CN" altLang="en-US" dirty="0" smtClean="0">
                <a:latin typeface="+mn-ea"/>
              </a:rPr>
              <a:t>：</a:t>
            </a:r>
            <a:endParaRPr lang="en-US" altLang="zh-CN" dirty="0" smtClean="0">
              <a:latin typeface="+mn-ea"/>
            </a:endParaRPr>
          </a:p>
          <a:p>
            <a:pPr>
              <a:lnSpc>
                <a:spcPct val="150000"/>
              </a:lnSpc>
            </a:pPr>
            <a:r>
              <a:rPr lang="zh-CN" altLang="en-US" dirty="0" smtClean="0">
                <a:latin typeface="+mn-ea"/>
                <a:cs typeface="微软雅黑 Light" panose="020B0502040204020203" pitchFamily="34" charset="-122"/>
              </a:rPr>
              <a:t>按照</a:t>
            </a:r>
            <a:r>
              <a:rPr lang="en-US" altLang="zh-CN" dirty="0" smtClean="0">
                <a:latin typeface="+mn-ea"/>
                <a:cs typeface="微软雅黑 Light" panose="020B0502040204020203" pitchFamily="34" charset="-122"/>
              </a:rPr>
              <a:t>2019</a:t>
            </a:r>
            <a:r>
              <a:rPr lang="zh-CN" altLang="en-US" dirty="0" smtClean="0">
                <a:latin typeface="+mn-ea"/>
                <a:cs typeface="微软雅黑 Light" panose="020B0502040204020203" pitchFamily="34" charset="-122"/>
              </a:rPr>
              <a:t>年</a:t>
            </a:r>
            <a:r>
              <a:rPr lang="en-US" altLang="zh-CN" dirty="0" smtClean="0">
                <a:latin typeface="+mn-ea"/>
                <a:cs typeface="微软雅黑 Light" panose="020B0502040204020203" pitchFamily="34" charset="-122"/>
              </a:rPr>
              <a:t>IT</a:t>
            </a:r>
            <a:r>
              <a:rPr lang="zh-CN" altLang="en-US" dirty="0" smtClean="0">
                <a:latin typeface="+mn-ea"/>
                <a:cs typeface="微软雅黑 Light" panose="020B0502040204020203" pitchFamily="34" charset="-122"/>
              </a:rPr>
              <a:t>行业年薪报告里</a:t>
            </a:r>
            <a:r>
              <a:rPr lang="zh-CN" altLang="en-US" dirty="0" smtClean="0">
                <a:latin typeface="+mn-ea"/>
                <a:cs typeface="微软雅黑 Light" panose="020B0502040204020203" pitchFamily="34" charset="-122"/>
              </a:rPr>
              <a:t>每人</a:t>
            </a:r>
            <a:r>
              <a:rPr lang="en-US" altLang="zh-CN" dirty="0" smtClean="0">
                <a:latin typeface="+mn-ea"/>
                <a:cs typeface="微软雅黑 Light" panose="020B0502040204020203" pitchFamily="34" charset="-122"/>
              </a:rPr>
              <a:t>61.275</a:t>
            </a:r>
            <a:r>
              <a:rPr lang="zh-CN" altLang="en-US" dirty="0" smtClean="0">
                <a:latin typeface="+mn-ea"/>
                <a:cs typeface="微软雅黑 Light" panose="020B0502040204020203" pitchFamily="34" charset="-122"/>
              </a:rPr>
              <a:t>元</a:t>
            </a:r>
            <a:r>
              <a:rPr lang="zh-CN" altLang="en-US" dirty="0" smtClean="0">
                <a:latin typeface="+mn-ea"/>
                <a:cs typeface="微软雅黑 Light" panose="020B0502040204020203" pitchFamily="34" charset="-122"/>
              </a:rPr>
              <a:t>每小时的薪资水平 </a:t>
            </a:r>
            <a:r>
              <a:rPr lang="en-US" altLang="zh-CN" baseline="30000" dirty="0" smtClean="0">
                <a:latin typeface="+mn-ea"/>
                <a:cs typeface="微软雅黑 Light" panose="020B0502040204020203" pitchFamily="34" charset="-122"/>
              </a:rPr>
              <a:t>[16]</a:t>
            </a:r>
            <a:r>
              <a:rPr lang="zh-CN" altLang="en-US" dirty="0" smtClean="0">
                <a:latin typeface="+mn-ea"/>
                <a:cs typeface="微软雅黑 Light" panose="020B0502040204020203" pitchFamily="34" charset="-122"/>
              </a:rPr>
              <a:t> ，结合甘特图中给出的具体所需时间，计算了整个项目的预算。</a:t>
            </a:r>
            <a:endParaRPr lang="en-US" altLang="zh-CN" dirty="0" smtClean="0">
              <a:latin typeface="+mn-ea"/>
              <a:cs typeface="微软雅黑 Light" panose="020B0502040204020203" pitchFamily="34" charset="-122"/>
            </a:endParaRPr>
          </a:p>
          <a:p>
            <a:pPr>
              <a:lnSpc>
                <a:spcPct val="150000"/>
              </a:lnSpc>
            </a:pPr>
            <a:r>
              <a:rPr lang="zh-CN" altLang="en-US" dirty="0" smtClean="0">
                <a:latin typeface="+mn-ea"/>
                <a:cs typeface="微软雅黑 Light" panose="020B0502040204020203" pitchFamily="34" charset="-122"/>
              </a:rPr>
              <a:t>后期对于该产品在市场实际上的不能满足客户的需求和对其的维护和更新的成本不算在其中。</a:t>
            </a:r>
            <a:endParaRPr lang="en-US" altLang="zh-CN" dirty="0" smtClean="0">
              <a:latin typeface="+mn-ea"/>
              <a:cs typeface="微软雅黑 Light" panose="020B0502040204020203" pitchFamily="34" charset="-122"/>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756" y="4147799"/>
            <a:ext cx="772435" cy="772435"/>
          </a:xfrm>
          <a:prstGeom prst="rect">
            <a:avLst/>
          </a:prstGeom>
        </p:spPr>
      </p:pic>
      <p:sp>
        <p:nvSpPr>
          <p:cNvPr id="11" name="TextBox 10"/>
          <p:cNvSpPr txBox="1"/>
          <p:nvPr/>
        </p:nvSpPr>
        <p:spPr>
          <a:xfrm>
            <a:off x="397948" y="4349350"/>
            <a:ext cx="519545" cy="369332"/>
          </a:xfrm>
          <a:prstGeom prst="rect">
            <a:avLst/>
          </a:prstGeom>
          <a:noFill/>
        </p:spPr>
        <p:txBody>
          <a:bodyPr wrap="square" rtlCol="0">
            <a:spAutoFit/>
          </a:bodyPr>
          <a:lstStyle/>
          <a:p>
            <a:pPr algn="ctr"/>
            <a:r>
              <a:rPr lang="en-US" altLang="zh-CN" dirty="0" smtClean="0"/>
              <a:t>02</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92707" y="459341"/>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zh-CN" altLang="en-US" sz="2400" b="1" dirty="0" smtClean="0"/>
              <a:t>预算</a:t>
            </a:r>
            <a:endParaRPr lang="en-US" altLang="zh-CN" sz="2400" b="1" dirty="0"/>
          </a:p>
        </p:txBody>
      </p:sp>
      <p:sp>
        <p:nvSpPr>
          <p:cNvPr id="9" name="TextBox 8"/>
          <p:cNvSpPr txBox="1"/>
          <p:nvPr/>
        </p:nvSpPr>
        <p:spPr>
          <a:xfrm>
            <a:off x="981624" y="6039761"/>
            <a:ext cx="5656997" cy="583565"/>
          </a:xfrm>
          <a:prstGeom prst="rect">
            <a:avLst/>
          </a:prstGeom>
          <a:noFill/>
        </p:spPr>
        <p:txBody>
          <a:bodyPr wrap="square" rtlCol="0">
            <a:spAutoFit/>
          </a:bodyPr>
          <a:lstStyle/>
          <a:p>
            <a:r>
              <a:rPr lang="zh-CN" altLang="en-US" sz="1600" dirty="0" smtClean="0">
                <a:latin typeface="+mn-ea"/>
                <a:cs typeface="微软雅黑 Light" panose="020B0502040204020203" pitchFamily="34" charset="-122"/>
              </a:rPr>
              <a:t>*上述结果按照</a:t>
            </a:r>
            <a:r>
              <a:rPr lang="en-US" altLang="zh-CN" sz="1600" dirty="0" smtClean="0">
                <a:latin typeface="+mn-ea"/>
                <a:cs typeface="微软雅黑 Light" panose="020B0502040204020203" pitchFamily="34" charset="-122"/>
              </a:rPr>
              <a:t>2019</a:t>
            </a:r>
            <a:r>
              <a:rPr lang="zh-CN" altLang="en-US" sz="1600" dirty="0" smtClean="0">
                <a:latin typeface="+mn-ea"/>
                <a:cs typeface="微软雅黑 Light" panose="020B0502040204020203" pitchFamily="34" charset="-122"/>
              </a:rPr>
              <a:t>年</a:t>
            </a:r>
            <a:r>
              <a:rPr lang="en-US" altLang="zh-CN" sz="1600" dirty="0" smtClean="0">
                <a:latin typeface="+mn-ea"/>
                <a:cs typeface="微软雅黑 Light" panose="020B0502040204020203" pitchFamily="34" charset="-122"/>
              </a:rPr>
              <a:t>IT</a:t>
            </a:r>
            <a:r>
              <a:rPr lang="zh-CN" altLang="en-US" sz="1600" dirty="0" smtClean="0">
                <a:latin typeface="+mn-ea"/>
                <a:cs typeface="微软雅黑 Light" panose="020B0502040204020203" pitchFamily="34" charset="-122"/>
              </a:rPr>
              <a:t>行业年薪报告里每人</a:t>
            </a:r>
            <a:r>
              <a:rPr lang="en-US" altLang="zh-CN" sz="1600" dirty="0" smtClean="0">
                <a:latin typeface="+mn-ea"/>
                <a:cs typeface="微软雅黑 Light" panose="020B0502040204020203" pitchFamily="34" charset="-122"/>
              </a:rPr>
              <a:t>61.275</a:t>
            </a:r>
            <a:r>
              <a:rPr lang="zh-CN" altLang="en-US" sz="1600" dirty="0" smtClean="0">
                <a:latin typeface="+mn-ea"/>
                <a:cs typeface="微软雅黑 Light" panose="020B0502040204020203" pitchFamily="34" charset="-122"/>
              </a:rPr>
              <a:t>元每小时的薪资水平</a:t>
            </a:r>
            <a:r>
              <a:rPr lang="en-US" altLang="zh-CN" sz="1600" baseline="30000" dirty="0" smtClean="0">
                <a:latin typeface="+mn-ea"/>
                <a:cs typeface="微软雅黑 Light" panose="020B0502040204020203" pitchFamily="34" charset="-122"/>
              </a:rPr>
              <a:t>[16]</a:t>
            </a:r>
            <a:r>
              <a:rPr lang="zh-CN" altLang="en-US" sz="1600" dirty="0" smtClean="0">
                <a:latin typeface="+mn-ea"/>
                <a:cs typeface="微软雅黑 Light" panose="020B0502040204020203" pitchFamily="34" charset="-122"/>
              </a:rPr>
              <a:t>，结合甘特图中给出的具体所需时间得出。</a:t>
            </a:r>
            <a:endParaRPr lang="zh-CN" altLang="en-US" sz="1600" dirty="0"/>
          </a:p>
        </p:txBody>
      </p:sp>
      <p:sp>
        <p:nvSpPr>
          <p:cNvPr id="11" name="TextBox 10"/>
          <p:cNvSpPr txBox="1"/>
          <p:nvPr/>
        </p:nvSpPr>
        <p:spPr>
          <a:xfrm>
            <a:off x="8992718" y="6162239"/>
            <a:ext cx="2743200" cy="337185"/>
          </a:xfrm>
          <a:prstGeom prst="rect">
            <a:avLst/>
          </a:prstGeom>
          <a:noFill/>
        </p:spPr>
        <p:txBody>
          <a:bodyPr wrap="square" rtlCol="0">
            <a:spAutoFit/>
          </a:bodyPr>
          <a:lstStyle/>
          <a:p>
            <a:pPr algn="ctr"/>
            <a:r>
              <a:rPr lang="zh-CN" altLang="en-US" sz="1600" dirty="0" smtClean="0"/>
              <a:t>项目预算</a:t>
            </a:r>
            <a:endParaRPr lang="zh-CN" altLang="en-US" sz="1600" dirty="0"/>
          </a:p>
        </p:txBody>
      </p:sp>
      <p:pic>
        <p:nvPicPr>
          <p:cNvPr id="8194" name="Picture 2" descr="C:\Users\MacPro\Documents\Tencent Files\1486574644\Image\Group2\1J\{]\1J{]E7E2K4MNDU]2%)JUU~L.png"/>
          <p:cNvPicPr>
            <a:picLocks noChangeAspect="1" noChangeArrowheads="1"/>
          </p:cNvPicPr>
          <p:nvPr/>
        </p:nvPicPr>
        <p:blipFill>
          <a:blip r:embed="rId3" cstate="print"/>
          <a:srcRect/>
          <a:stretch>
            <a:fillRect/>
          </a:stretch>
        </p:blipFill>
        <p:spPr bwMode="auto">
          <a:xfrm>
            <a:off x="558186" y="1191289"/>
            <a:ext cx="6504530" cy="4774390"/>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11195"/>
            <a:ext cx="12192000" cy="36931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A_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17910" y="467301"/>
            <a:ext cx="1294542" cy="2496616"/>
          </a:xfrm>
          <a:prstGeom prst="rect">
            <a:avLst/>
          </a:prstGeom>
        </p:spPr>
      </p:pic>
      <p:grpSp>
        <p:nvGrpSpPr>
          <p:cNvPr id="3" name="组合 4"/>
          <p:cNvGrpSpPr/>
          <p:nvPr/>
        </p:nvGrpSpPr>
        <p:grpSpPr>
          <a:xfrm>
            <a:off x="3504049" y="3073031"/>
            <a:ext cx="4981571" cy="1766276"/>
            <a:chOff x="5042080" y="1834768"/>
            <a:chExt cx="4981571" cy="1766276"/>
          </a:xfrm>
        </p:grpSpPr>
        <p:sp>
          <p:nvSpPr>
            <p:cNvPr id="6" name="文本框 7"/>
            <p:cNvSpPr txBox="1"/>
            <p:nvPr/>
          </p:nvSpPr>
          <p:spPr>
            <a:xfrm>
              <a:off x="6377241" y="1834768"/>
              <a:ext cx="2659498" cy="768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b="1" dirty="0">
                  <a:latin typeface="Bodoni MT Black" panose="02070A03080606020203" pitchFamily="18" charset="0"/>
                  <a:ea typeface="汉仪良品线简" panose="00020600040101010101" pitchFamily="18" charset="-122"/>
                  <a:cs typeface="+mn-ea"/>
                  <a:sym typeface="+mn-lt"/>
                </a:rPr>
                <a:t>Part 06</a:t>
              </a:r>
              <a:endParaRPr lang="zh-CN" altLang="en-US" sz="4400" b="1" dirty="0">
                <a:latin typeface="Bodoni MT Black" panose="02070A03080606020203" pitchFamily="18" charset="0"/>
                <a:ea typeface="汉仪良品线简" panose="00020600040101010101" pitchFamily="18" charset="-122"/>
                <a:cs typeface="+mn-ea"/>
                <a:sym typeface="+mn-lt"/>
              </a:endParaRPr>
            </a:p>
          </p:txBody>
        </p:sp>
        <p:sp>
          <p:nvSpPr>
            <p:cNvPr id="8" name="文本框 9"/>
            <p:cNvSpPr txBox="1"/>
            <p:nvPr/>
          </p:nvSpPr>
          <p:spPr>
            <a:xfrm>
              <a:off x="5042080" y="2586314"/>
              <a:ext cx="4981571" cy="10147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noProof="0" dirty="0">
                  <a:solidFill>
                    <a:schemeClr val="tx1">
                      <a:lumMod val="75000"/>
                      <a:lumOff val="25000"/>
                    </a:schemeClr>
                  </a:solidFill>
                  <a:latin typeface="宋体" panose="02010600030101010101" pitchFamily="2" charset="-122"/>
                  <a:ea typeface="宋体" panose="02010600030101010101" pitchFamily="2" charset="-122"/>
                </a:rPr>
                <a:t>其它</a:t>
              </a:r>
              <a:endParaRPr lang="en-US" altLang="zh-CN" sz="32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a:p>
              <a:pPr algn="ctr"/>
              <a:endParaRPr lang="en-US" altLang="zh-CN" sz="1400" dirty="0">
                <a:solidFill>
                  <a:schemeClr val="tx1">
                    <a:lumMod val="75000"/>
                    <a:lumOff val="25000"/>
                  </a:schemeClr>
                </a:solidFill>
                <a:cs typeface="+mn-lt"/>
              </a:endParaRPr>
            </a:p>
            <a:p>
              <a:pPr algn="ctr"/>
              <a:r>
                <a:rPr lang="en-US" altLang="zh-CN" sz="1400" dirty="0">
                  <a:solidFill>
                    <a:schemeClr val="tx1">
                      <a:lumMod val="75000"/>
                      <a:lumOff val="25000"/>
                    </a:schemeClr>
                  </a:solidFill>
                  <a:cs typeface="+mn-lt"/>
                </a:rPr>
                <a:t>Other</a:t>
              </a:r>
              <a:endParaRPr lang="zh-CN" altLang="en-US" sz="14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zh-CN" altLang="en-US" sz="2400" b="1" dirty="0"/>
              <a:t>会议记录</a:t>
            </a:r>
            <a:endParaRPr lang="en-US" altLang="zh-CN" sz="2400" b="1" dirty="0"/>
          </a:p>
        </p:txBody>
      </p:sp>
      <p:sp>
        <p:nvSpPr>
          <p:cNvPr id="6" name="TextBox 5"/>
          <p:cNvSpPr txBox="1"/>
          <p:nvPr/>
        </p:nvSpPr>
        <p:spPr>
          <a:xfrm>
            <a:off x="7432523" y="3772099"/>
            <a:ext cx="2743200" cy="337185"/>
          </a:xfrm>
          <a:prstGeom prst="rect">
            <a:avLst/>
          </a:prstGeom>
          <a:noFill/>
        </p:spPr>
        <p:txBody>
          <a:bodyPr wrap="square" rtlCol="0">
            <a:spAutoFit/>
          </a:bodyPr>
          <a:lstStyle/>
          <a:p>
            <a:pPr algn="ctr"/>
            <a:r>
              <a:rPr lang="zh-CN" altLang="en-US" sz="1600" dirty="0">
                <a:hlinkClick r:id="rId2" action="ppaction://hlinkfile"/>
              </a:rPr>
              <a:t>会议纪要</a:t>
            </a:r>
            <a:endParaRPr lang="zh-CN" altLang="en-US" sz="1600" dirty="0"/>
          </a:p>
        </p:txBody>
      </p:sp>
      <p:pic>
        <p:nvPicPr>
          <p:cNvPr id="14337" name="Picture 1" descr="C:\Users\MacPro\AppData\Local\Temp\WeChat Files\c557f54cf2505fb4c67f032829c191f.png"/>
          <p:cNvPicPr>
            <a:picLocks noChangeAspect="1" noChangeArrowheads="1"/>
          </p:cNvPicPr>
          <p:nvPr/>
        </p:nvPicPr>
        <p:blipFill>
          <a:blip r:embed="rId3" cstate="print"/>
          <a:srcRect/>
          <a:stretch>
            <a:fillRect/>
          </a:stretch>
        </p:blipFill>
        <p:spPr bwMode="auto">
          <a:xfrm>
            <a:off x="738432" y="1023690"/>
            <a:ext cx="5423533" cy="5834310"/>
          </a:xfrm>
          <a:prstGeom prst="rect">
            <a:avLst/>
          </a:prstGeom>
          <a:noFill/>
        </p:spPr>
      </p:pic>
      <p:sp>
        <p:nvSpPr>
          <p:cNvPr id="8" name="TextBox 7"/>
          <p:cNvSpPr txBox="1"/>
          <p:nvPr/>
        </p:nvSpPr>
        <p:spPr>
          <a:xfrm>
            <a:off x="6371771" y="3244386"/>
            <a:ext cx="4865427" cy="368300"/>
          </a:xfrm>
          <a:prstGeom prst="rect">
            <a:avLst/>
          </a:prstGeom>
          <a:noFill/>
        </p:spPr>
        <p:txBody>
          <a:bodyPr wrap="square" rtlCol="0">
            <a:spAutoFit/>
          </a:bodyPr>
          <a:lstStyle/>
          <a:p>
            <a:pPr algn="ctr"/>
            <a:r>
              <a:rPr lang="zh-CN" altLang="en-US" dirty="0"/>
              <a:t>每周每次会议均会保存电子稿和录音并上传</a:t>
            </a:r>
            <a:r>
              <a:rPr lang="en-US" altLang="zh-CN" dirty="0"/>
              <a:t>Git</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85052" y="380549"/>
            <a:ext cx="4333875" cy="460375"/>
          </a:xfrm>
          <a:prstGeom prst="rect">
            <a:avLst/>
          </a:prstGeom>
          <a:noFill/>
        </p:spPr>
        <p:txBody>
          <a:bodyPr wrap="square" rtlCol="0">
            <a:spAutoFit/>
          </a:bodyPr>
          <a:lstStyle/>
          <a:p>
            <a:r>
              <a:rPr lang="zh-CN" altLang="en-US" sz="2400" b="1" dirty="0"/>
              <a:t>绩效评价</a:t>
            </a:r>
            <a:endParaRPr lang="en-US" altLang="zh-CN" sz="2400" b="1" dirty="0"/>
          </a:p>
        </p:txBody>
      </p:sp>
      <p:sp>
        <p:nvSpPr>
          <p:cNvPr id="6" name="TextBox 5"/>
          <p:cNvSpPr txBox="1"/>
          <p:nvPr/>
        </p:nvSpPr>
        <p:spPr>
          <a:xfrm>
            <a:off x="9091143" y="4330264"/>
            <a:ext cx="2743200" cy="337185"/>
          </a:xfrm>
          <a:prstGeom prst="rect">
            <a:avLst/>
          </a:prstGeom>
          <a:noFill/>
        </p:spPr>
        <p:txBody>
          <a:bodyPr wrap="square" rtlCol="0">
            <a:spAutoFit/>
          </a:bodyPr>
          <a:lstStyle/>
          <a:p>
            <a:pPr algn="ctr"/>
            <a:r>
              <a:rPr lang="zh-CN" altLang="en-US" sz="1600" dirty="0">
                <a:hlinkClick r:id="rId2" action="ppaction://hlinkfile"/>
              </a:rPr>
              <a:t>绩效评价</a:t>
            </a:r>
            <a:endParaRPr lang="zh-CN" altLang="en-US" sz="1600" dirty="0"/>
          </a:p>
        </p:txBody>
      </p:sp>
      <p:pic>
        <p:nvPicPr>
          <p:cNvPr id="2" name="Picture 1"/>
          <p:cNvPicPr>
            <a:picLocks noChangeAspect="1"/>
          </p:cNvPicPr>
          <p:nvPr/>
        </p:nvPicPr>
        <p:blipFill>
          <a:blip r:embed="rId3"/>
          <a:stretch>
            <a:fillRect/>
          </a:stretch>
        </p:blipFill>
        <p:spPr>
          <a:xfrm>
            <a:off x="511175" y="1342390"/>
            <a:ext cx="8332470" cy="4558030"/>
          </a:xfrm>
          <a:prstGeom prst="rect">
            <a:avLst/>
          </a:prstGeom>
        </p:spPr>
      </p:pic>
      <p:sp>
        <p:nvSpPr>
          <p:cNvPr id="4" name="Text Box 3"/>
          <p:cNvSpPr txBox="1"/>
          <p:nvPr/>
        </p:nvSpPr>
        <p:spPr>
          <a:xfrm>
            <a:off x="9174480" y="2275205"/>
            <a:ext cx="2660015" cy="2306955"/>
          </a:xfrm>
          <a:prstGeom prst="rect">
            <a:avLst/>
          </a:prstGeom>
          <a:noFill/>
        </p:spPr>
        <p:txBody>
          <a:bodyPr wrap="square" rtlCol="0">
            <a:spAutoFit/>
          </a:bodyPr>
          <a:p>
            <a:r>
              <a:rPr lang="zh-CN" altLang="en-US"/>
              <a:t>评分规则：</a:t>
            </a:r>
            <a:endParaRPr lang="zh-CN" altLang="en-US"/>
          </a:p>
          <a:p>
            <a:r>
              <a:rPr lang="zh-CN" altLang="en-US"/>
              <a:t>         每人每个空格算做</a:t>
            </a:r>
            <a:r>
              <a:rPr lang="en-US" altLang="zh-CN"/>
              <a:t>10</a:t>
            </a:r>
            <a:r>
              <a:rPr lang="zh-CN" altLang="en-US"/>
              <a:t>分，根据完成程度打</a:t>
            </a:r>
            <a:r>
              <a:rPr lang="en-US" altLang="zh-CN"/>
              <a:t>1-10</a:t>
            </a:r>
            <a:r>
              <a:rPr lang="zh-CN" altLang="en-US"/>
              <a:t>分。</a:t>
            </a:r>
            <a:endParaRPr lang="zh-CN" altLang="en-US"/>
          </a:p>
          <a:p>
            <a:r>
              <a:rPr lang="zh-CN" altLang="en-US"/>
              <a:t>         最后算出打分并转换成百分制。</a:t>
            </a:r>
            <a:endParaRPr lang="zh-CN" altLang="en-US"/>
          </a:p>
          <a:p>
            <a:endParaRPr lang="zh-CN" altLang="en-US"/>
          </a:p>
          <a:p>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75618" y="1398894"/>
            <a:ext cx="10592577" cy="5013360"/>
          </a:xfrm>
          <a:prstGeom prst="rect">
            <a:avLst/>
          </a:prstGeom>
          <a:noFill/>
        </p:spPr>
        <p:txBody>
          <a:bodyPr wrap="square">
            <a:spAutoFit/>
          </a:bodyPr>
          <a:lstStyle/>
          <a:p>
            <a:pPr>
              <a:lnSpc>
                <a:spcPct val="150000"/>
              </a:lnSpc>
            </a:pPr>
            <a:r>
              <a:rPr lang="en-US" altLang="zh-CN" dirty="0">
                <a:latin typeface="+mn-ea"/>
                <a:sym typeface="+mn-ea"/>
              </a:rPr>
              <a:t>[1]</a:t>
            </a:r>
            <a:r>
              <a:rPr lang="zh-CN" altLang="en-US" dirty="0">
                <a:latin typeface="+mn-ea"/>
                <a:sym typeface="+mn-ea"/>
              </a:rPr>
              <a:t>知乎</a:t>
            </a:r>
            <a:r>
              <a:rPr lang="en-US" altLang="zh-CN" dirty="0">
                <a:latin typeface="+mn-ea"/>
                <a:sym typeface="+mn-ea"/>
              </a:rPr>
              <a:t>-h5</a:t>
            </a:r>
            <a:r>
              <a:rPr lang="zh-CN" altLang="en-US" dirty="0">
                <a:latin typeface="+mn-ea"/>
                <a:sym typeface="+mn-ea"/>
              </a:rPr>
              <a:t>的优势与弊端</a:t>
            </a:r>
            <a:r>
              <a:rPr lang="en-US" altLang="zh-CN" dirty="0">
                <a:latin typeface="+mn-ea"/>
                <a:sym typeface="+mn-ea"/>
              </a:rPr>
              <a:t>[EB/OL].https://www.zhihu.com/question/37178924</a:t>
            </a:r>
            <a:endParaRPr lang="en-US" altLang="zh-CN" dirty="0">
              <a:latin typeface="+mn-ea"/>
              <a:sym typeface="+mn-ea"/>
            </a:endParaRPr>
          </a:p>
          <a:p>
            <a:pPr>
              <a:lnSpc>
                <a:spcPct val="150000"/>
              </a:lnSpc>
            </a:pPr>
            <a:r>
              <a:rPr lang="en-US" altLang="zh-CN" dirty="0">
                <a:latin typeface="+mn-ea"/>
                <a:sym typeface="+mn-ea"/>
              </a:rPr>
              <a:t>[2]</a:t>
            </a:r>
            <a:r>
              <a:rPr lang="zh-CN" altLang="en-US" dirty="0">
                <a:latin typeface="+mn-ea"/>
                <a:sym typeface="+mn-ea"/>
              </a:rPr>
              <a:t>百度</a:t>
            </a:r>
            <a:r>
              <a:rPr lang="en-US" altLang="zh-CN" dirty="0">
                <a:latin typeface="+mn-ea"/>
                <a:sym typeface="+mn-ea"/>
              </a:rPr>
              <a:t>-</a:t>
            </a:r>
            <a:r>
              <a:rPr lang="zh-CN" altLang="en-US" dirty="0">
                <a:latin typeface="+mn-ea"/>
                <a:sym typeface="+mn-ea"/>
              </a:rPr>
              <a:t>开发移动端优缺点</a:t>
            </a:r>
            <a:r>
              <a:rPr lang="en-US" altLang="zh-CN" dirty="0">
                <a:latin typeface="+mn-ea"/>
                <a:sym typeface="+mn-ea"/>
              </a:rPr>
              <a:t>[EB/OL].https://baijiahao.baidu.com/s?id=1663823999479428263&amp;wfr=spider&amp;for=pc</a:t>
            </a:r>
            <a:endParaRPr lang="en-US" altLang="zh-CN" dirty="0">
              <a:latin typeface="+mn-ea"/>
              <a:sym typeface="+mn-ea"/>
            </a:endParaRPr>
          </a:p>
          <a:p>
            <a:pPr>
              <a:lnSpc>
                <a:spcPct val="150000"/>
              </a:lnSpc>
            </a:pPr>
            <a:r>
              <a:rPr lang="en-US" altLang="zh-CN" dirty="0">
                <a:latin typeface="+mn-ea"/>
                <a:sym typeface="+mn-ea"/>
              </a:rPr>
              <a:t>[3]</a:t>
            </a:r>
            <a:r>
              <a:rPr lang="zh-CN" altLang="en-US" dirty="0">
                <a:latin typeface="+mn-ea"/>
                <a:sym typeface="+mn-ea"/>
              </a:rPr>
              <a:t>百度</a:t>
            </a:r>
            <a:r>
              <a:rPr lang="en-US" altLang="zh-CN" dirty="0">
                <a:latin typeface="+mn-ea"/>
                <a:sym typeface="+mn-ea"/>
              </a:rPr>
              <a:t>-APP</a:t>
            </a:r>
            <a:r>
              <a:rPr lang="zh-CN" altLang="en-US" dirty="0">
                <a:latin typeface="+mn-ea"/>
                <a:sym typeface="+mn-ea"/>
              </a:rPr>
              <a:t>优势和劣势</a:t>
            </a:r>
            <a:r>
              <a:rPr lang="en-US" altLang="zh-CN" dirty="0">
                <a:latin typeface="+mn-ea"/>
                <a:sym typeface="+mn-ea"/>
              </a:rPr>
              <a:t>[EB/OL].https://tieba.baidu.com/p/5850645187?red_tag=1078990119</a:t>
            </a:r>
            <a:endParaRPr lang="en-US" altLang="zh-CN" dirty="0">
              <a:latin typeface="+mn-ea"/>
              <a:sym typeface="+mn-ea"/>
            </a:endParaRPr>
          </a:p>
          <a:p>
            <a:pPr>
              <a:lnSpc>
                <a:spcPct val="150000"/>
              </a:lnSpc>
            </a:pPr>
            <a:r>
              <a:rPr lang="en-US" altLang="zh-CN" dirty="0">
                <a:latin typeface="+mn-ea"/>
                <a:sym typeface="+mn-ea"/>
              </a:rPr>
              <a:t>[4]</a:t>
            </a:r>
            <a:r>
              <a:rPr lang="zh-CN" altLang="en-US" dirty="0">
                <a:latin typeface="+mn-ea"/>
                <a:sym typeface="+mn-ea"/>
              </a:rPr>
              <a:t>知乎</a:t>
            </a:r>
            <a:r>
              <a:rPr lang="en-US" altLang="zh-CN" dirty="0">
                <a:latin typeface="+mn-ea"/>
                <a:sym typeface="+mn-ea"/>
              </a:rPr>
              <a:t>-</a:t>
            </a:r>
            <a:r>
              <a:rPr lang="zh-CN" altLang="en-US" dirty="0">
                <a:latin typeface="+mn-ea"/>
                <a:sym typeface="+mn-ea"/>
              </a:rPr>
              <a:t>微信小程序优缺点</a:t>
            </a:r>
            <a:r>
              <a:rPr lang="en-US" altLang="zh-CN" dirty="0">
                <a:latin typeface="+mn-ea"/>
                <a:sym typeface="+mn-ea"/>
              </a:rPr>
              <a:t>[EB/OL].https://www.zhihu.com/question/263816362</a:t>
            </a:r>
            <a:endParaRPr lang="en-US" altLang="zh-CN" dirty="0">
              <a:latin typeface="+mn-ea"/>
              <a:sym typeface="+mn-ea"/>
            </a:endParaRPr>
          </a:p>
          <a:p>
            <a:pPr>
              <a:lnSpc>
                <a:spcPct val="150000"/>
              </a:lnSpc>
            </a:pPr>
            <a:r>
              <a:rPr lang="en-US" altLang="zh-CN" dirty="0">
                <a:latin typeface="+mn-ea"/>
                <a:sym typeface="+mn-ea"/>
              </a:rPr>
              <a:t>[5]CSDN-微信小程序/H5页面/APP三种形式的应用优缺点分析比较[EB/OL].https://blog.csdn.net/one_and_only4711/article/details/106804116</a:t>
            </a:r>
            <a:endParaRPr lang="en-US" altLang="zh-CN" dirty="0">
              <a:latin typeface="+mn-ea"/>
              <a:sym typeface="+mn-ea"/>
            </a:endParaRPr>
          </a:p>
          <a:p>
            <a:pPr>
              <a:lnSpc>
                <a:spcPct val="150000"/>
              </a:lnSpc>
            </a:pPr>
            <a:r>
              <a:rPr lang="en-US" altLang="zh-CN" dirty="0">
                <a:latin typeface="+mn-ea"/>
                <a:sym typeface="+mn-ea"/>
              </a:rPr>
              <a:t>[6]CSDN-</a:t>
            </a:r>
            <a:r>
              <a:rPr lang="zh-CN" altLang="en-US" dirty="0">
                <a:latin typeface="+mn-ea"/>
                <a:sym typeface="+mn-ea"/>
              </a:rPr>
              <a:t>微信小程序常用框架</a:t>
            </a:r>
            <a:r>
              <a:rPr lang="en-US" altLang="zh-CN" dirty="0">
                <a:latin typeface="+mn-ea"/>
                <a:sym typeface="+mn-ea"/>
              </a:rPr>
              <a:t>[EB/OL].https://blog.csdn.net/qq_37643185/article/details/92803733</a:t>
            </a:r>
            <a:endParaRPr lang="en-US" altLang="zh-CN" dirty="0">
              <a:latin typeface="+mn-ea"/>
              <a:sym typeface="+mn-ea"/>
            </a:endParaRPr>
          </a:p>
          <a:p>
            <a:pPr>
              <a:lnSpc>
                <a:spcPct val="150000"/>
              </a:lnSpc>
            </a:pPr>
            <a:r>
              <a:rPr lang="en-US" altLang="zh-CN" dirty="0">
                <a:latin typeface="+mn-ea"/>
              </a:rPr>
              <a:t>[7]</a:t>
            </a:r>
            <a:r>
              <a:rPr lang="zh-CN" altLang="en-US" dirty="0">
                <a:latin typeface="+mn-ea"/>
              </a:rPr>
              <a:t>旧城</a:t>
            </a:r>
            <a:r>
              <a:rPr lang="en-US" altLang="zh-CN" dirty="0">
                <a:latin typeface="+mn-ea"/>
              </a:rPr>
              <a:t>tk.</a:t>
            </a:r>
            <a:r>
              <a:rPr lang="zh-CN" altLang="en-US" dirty="0">
                <a:latin typeface="+mn-ea"/>
              </a:rPr>
              <a:t>微信小程序的云开发以及与传统开发的比较</a:t>
            </a:r>
            <a:r>
              <a:rPr lang="en-US" altLang="zh-CN" dirty="0">
                <a:latin typeface="+mn-ea"/>
              </a:rPr>
              <a:t>[EB/OL].https://blog.csdn.net/weixin_42614080/article/details/105891271,2020-05-02.</a:t>
            </a:r>
            <a:endParaRPr lang="en-US" altLang="zh-CN" dirty="0">
              <a:latin typeface="+mn-ea"/>
            </a:endParaRPr>
          </a:p>
          <a:p>
            <a:pPr>
              <a:lnSpc>
                <a:spcPct val="150000"/>
              </a:lnSpc>
            </a:pPr>
            <a:r>
              <a:rPr lang="en-US" altLang="zh-CN" dirty="0">
                <a:latin typeface="+mn-ea"/>
              </a:rPr>
              <a:t>[8]</a:t>
            </a:r>
            <a:r>
              <a:rPr lang="zh-CN" altLang="en-US" dirty="0">
                <a:latin typeface="+mn-ea"/>
              </a:rPr>
              <a:t>美团</a:t>
            </a:r>
            <a:r>
              <a:rPr lang="en-US" altLang="zh-CN" dirty="0">
                <a:latin typeface="+mn-ea"/>
              </a:rPr>
              <a:t>-</a:t>
            </a:r>
            <a:r>
              <a:rPr lang="zh-CN" altLang="en-US" dirty="0">
                <a:latin typeface="+mn-ea"/>
              </a:rPr>
              <a:t>杭州酒店</a:t>
            </a:r>
            <a:r>
              <a:rPr lang="en-US" altLang="zh-CN" dirty="0">
                <a:latin typeface="+mn-ea"/>
              </a:rPr>
              <a:t>[EB/OL]. https://hotel.meituan.com/hangzhou/</a:t>
            </a:r>
            <a:endParaRPr lang="en-US" altLang="zh-CN" dirty="0">
              <a:latin typeface="+mn-ea"/>
            </a:endParaRPr>
          </a:p>
        </p:txBody>
      </p:sp>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85052" y="380549"/>
            <a:ext cx="4333875" cy="460375"/>
          </a:xfrm>
          <a:prstGeom prst="rect">
            <a:avLst/>
          </a:prstGeom>
          <a:noFill/>
        </p:spPr>
        <p:txBody>
          <a:bodyPr wrap="square" rtlCol="0">
            <a:spAutoFit/>
          </a:bodyPr>
          <a:p>
            <a:r>
              <a:rPr lang="zh-CN" altLang="en-US" sz="2400" b="1" dirty="0"/>
              <a:t>参考资料</a:t>
            </a:r>
            <a:endParaRPr lang="en-US" altLang="zh-CN" sz="2400" b="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75618" y="1230357"/>
            <a:ext cx="10592577" cy="5428858"/>
          </a:xfrm>
          <a:prstGeom prst="rect">
            <a:avLst/>
          </a:prstGeom>
          <a:noFill/>
        </p:spPr>
        <p:txBody>
          <a:bodyPr wrap="square">
            <a:spAutoFit/>
          </a:bodyPr>
          <a:lstStyle/>
          <a:p>
            <a:pPr>
              <a:lnSpc>
                <a:spcPct val="150000"/>
              </a:lnSpc>
            </a:pPr>
            <a:r>
              <a:rPr lang="en-US" altLang="zh-CN" dirty="0">
                <a:latin typeface="+mn-ea"/>
              </a:rPr>
              <a:t>[9]</a:t>
            </a:r>
            <a:r>
              <a:rPr lang="zh-CN" altLang="en-US" dirty="0">
                <a:latin typeface="+mn-ea"/>
              </a:rPr>
              <a:t>去哪儿</a:t>
            </a:r>
            <a:r>
              <a:rPr lang="en-US" altLang="zh-CN" dirty="0">
                <a:latin typeface="+mn-ea"/>
              </a:rPr>
              <a:t>-</a:t>
            </a:r>
            <a:r>
              <a:rPr lang="zh-CN" altLang="en-US" dirty="0">
                <a:latin typeface="+mn-ea"/>
              </a:rPr>
              <a:t>杭州酒店</a:t>
            </a:r>
            <a:r>
              <a:rPr lang="en-US" altLang="zh-CN" dirty="0">
                <a:latin typeface="+mn-ea"/>
              </a:rPr>
              <a:t>[EB/OL]. http://hotel.qunar.com/#&amp;QHFP=KZI1_4B36421</a:t>
            </a:r>
            <a:endParaRPr lang="en-US" altLang="zh-CN" dirty="0">
              <a:latin typeface="+mn-ea"/>
            </a:endParaRPr>
          </a:p>
          <a:p>
            <a:pPr>
              <a:lnSpc>
                <a:spcPct val="150000"/>
              </a:lnSpc>
            </a:pPr>
            <a:r>
              <a:rPr lang="en-US" altLang="zh-CN" dirty="0">
                <a:latin typeface="+mn-ea"/>
              </a:rPr>
              <a:t>[10]</a:t>
            </a:r>
            <a:r>
              <a:rPr lang="zh-CN" altLang="en-US" dirty="0">
                <a:latin typeface="+mn-ea"/>
              </a:rPr>
              <a:t>携程旅行</a:t>
            </a:r>
            <a:r>
              <a:rPr lang="en-US" altLang="zh-CN" dirty="0">
                <a:latin typeface="+mn-ea"/>
              </a:rPr>
              <a:t>-</a:t>
            </a:r>
            <a:r>
              <a:rPr lang="zh-CN" altLang="en-US" dirty="0">
                <a:latin typeface="+mn-ea"/>
              </a:rPr>
              <a:t>杭州酒店</a:t>
            </a:r>
            <a:endParaRPr lang="en-US" altLang="zh-CN" dirty="0">
              <a:latin typeface="+mn-ea"/>
            </a:endParaRPr>
          </a:p>
          <a:p>
            <a:pPr>
              <a:lnSpc>
                <a:spcPct val="150000"/>
              </a:lnSpc>
            </a:pPr>
            <a:r>
              <a:rPr lang="en-US" altLang="zh-CN" dirty="0">
                <a:latin typeface="+mn-ea"/>
              </a:rPr>
              <a:t>[EB/OL]. https://hotels.ctrip.com/?allianceid=5376&amp;sid=3125755&amp;keywordid=6651725150</a:t>
            </a:r>
            <a:endParaRPr lang="en-US" altLang="zh-CN" dirty="0">
              <a:latin typeface="+mn-ea"/>
            </a:endParaRPr>
          </a:p>
          <a:p>
            <a:pPr>
              <a:lnSpc>
                <a:spcPct val="150000"/>
              </a:lnSpc>
            </a:pPr>
            <a:r>
              <a:rPr lang="en-US" altLang="zh-CN" dirty="0">
                <a:latin typeface="+mn-ea"/>
              </a:rPr>
              <a:t>[11]</a:t>
            </a:r>
            <a:r>
              <a:rPr lang="zh-CN" altLang="en-US" dirty="0">
                <a:latin typeface="+mn-ea"/>
              </a:rPr>
              <a:t>飞猪</a:t>
            </a:r>
            <a:r>
              <a:rPr lang="en-US" altLang="zh-CN" dirty="0">
                <a:latin typeface="+mn-ea"/>
              </a:rPr>
              <a:t>-</a:t>
            </a:r>
            <a:r>
              <a:rPr lang="zh-CN" altLang="en-US" dirty="0">
                <a:latin typeface="+mn-ea"/>
              </a:rPr>
              <a:t>杭州景点</a:t>
            </a:r>
            <a:endParaRPr lang="en-US" altLang="zh-CN" dirty="0">
              <a:latin typeface="+mn-ea"/>
            </a:endParaRPr>
          </a:p>
          <a:p>
            <a:pPr>
              <a:lnSpc>
                <a:spcPct val="150000"/>
              </a:lnSpc>
            </a:pPr>
            <a:r>
              <a:rPr lang="en-US" altLang="zh-CN" dirty="0">
                <a:latin typeface="+mn-ea"/>
              </a:rPr>
              <a:t>[EB/OL].https://travelsearch.fliggy.com/index.htm?searchType=product&amp;keyword=%E6%9D%AD%E5%B7%9E&amp;category=SCENIC&amp;pagenum=1</a:t>
            </a:r>
            <a:endParaRPr lang="en-US" altLang="zh-CN" dirty="0">
              <a:latin typeface="+mn-ea"/>
            </a:endParaRPr>
          </a:p>
          <a:p>
            <a:pPr>
              <a:lnSpc>
                <a:spcPct val="150000"/>
              </a:lnSpc>
            </a:pPr>
            <a:r>
              <a:rPr lang="en-US" altLang="zh-CN" dirty="0">
                <a:latin typeface="+mn-ea"/>
              </a:rPr>
              <a:t>[12]</a:t>
            </a:r>
            <a:r>
              <a:rPr lang="zh-CN" altLang="en-US" dirty="0">
                <a:latin typeface="+mn-ea"/>
              </a:rPr>
              <a:t>携程旅行</a:t>
            </a:r>
            <a:r>
              <a:rPr lang="en-US" altLang="zh-CN" dirty="0">
                <a:latin typeface="+mn-ea"/>
              </a:rPr>
              <a:t>-</a:t>
            </a:r>
            <a:r>
              <a:rPr lang="zh-CN" altLang="en-US" dirty="0">
                <a:latin typeface="+mn-ea"/>
              </a:rPr>
              <a:t>旅游</a:t>
            </a:r>
            <a:endParaRPr lang="en-US" altLang="zh-CN" dirty="0">
              <a:latin typeface="+mn-ea"/>
            </a:endParaRPr>
          </a:p>
          <a:p>
            <a:pPr>
              <a:lnSpc>
                <a:spcPct val="150000"/>
              </a:lnSpc>
            </a:pPr>
            <a:r>
              <a:rPr lang="en-US" altLang="zh-CN" dirty="0">
                <a:latin typeface="+mn-ea"/>
              </a:rPr>
              <a:t>[EB/OL].https://vacations.ctrip.com/list/whole/sc17.html?st=%E5%91%A8%E8%BE%B9&amp;sv=%E5%91%A8%E8%BE%B9&amp;startcity=17</a:t>
            </a:r>
            <a:endParaRPr lang="en-US" altLang="zh-CN" dirty="0">
              <a:latin typeface="+mn-ea"/>
            </a:endParaRPr>
          </a:p>
          <a:p>
            <a:pPr>
              <a:lnSpc>
                <a:spcPct val="150000"/>
              </a:lnSpc>
            </a:pPr>
            <a:r>
              <a:rPr lang="en-US" altLang="zh-CN" dirty="0">
                <a:latin typeface="+mn-ea"/>
              </a:rPr>
              <a:t>[13]</a:t>
            </a:r>
            <a:r>
              <a:rPr lang="zh-CN" altLang="en-US" dirty="0">
                <a:latin typeface="+mn-ea"/>
              </a:rPr>
              <a:t>去哪儿</a:t>
            </a:r>
            <a:r>
              <a:rPr lang="en-US" altLang="zh-CN" dirty="0">
                <a:latin typeface="+mn-ea"/>
              </a:rPr>
              <a:t>-</a:t>
            </a:r>
            <a:r>
              <a:rPr lang="zh-CN" altLang="en-US" dirty="0">
                <a:latin typeface="+mn-ea"/>
              </a:rPr>
              <a:t>攻略</a:t>
            </a:r>
            <a:r>
              <a:rPr lang="en-US" altLang="zh-CN" dirty="0">
                <a:latin typeface="+mn-ea"/>
              </a:rPr>
              <a:t>-</a:t>
            </a:r>
            <a:r>
              <a:rPr lang="zh-CN" altLang="en-US" dirty="0">
                <a:latin typeface="+mn-ea"/>
              </a:rPr>
              <a:t>杭州景点</a:t>
            </a:r>
            <a:r>
              <a:rPr lang="en-US" altLang="zh-CN" dirty="0">
                <a:latin typeface="+mn-ea"/>
              </a:rPr>
              <a:t>[EB/OL].https://travel.qunar.com/p-cs300195-hangzhou-jingdian</a:t>
            </a:r>
            <a:endParaRPr lang="en-US" altLang="zh-CN" dirty="0">
              <a:latin typeface="+mn-ea"/>
            </a:endParaRPr>
          </a:p>
          <a:p>
            <a:pPr>
              <a:lnSpc>
                <a:spcPct val="150000"/>
              </a:lnSpc>
            </a:pPr>
            <a:r>
              <a:rPr lang="en-US" altLang="zh-CN" dirty="0">
                <a:latin typeface="+mn-ea"/>
              </a:rPr>
              <a:t>[14]</a:t>
            </a:r>
            <a:r>
              <a:rPr lang="zh-CN" altLang="en-US" dirty="0">
                <a:latin typeface="+mn-ea"/>
              </a:rPr>
              <a:t>美团</a:t>
            </a:r>
            <a:r>
              <a:rPr lang="en-US" altLang="zh-CN" dirty="0">
                <a:latin typeface="+mn-ea"/>
              </a:rPr>
              <a:t>-</a:t>
            </a:r>
            <a:r>
              <a:rPr lang="zh-CN" altLang="en-US" dirty="0">
                <a:latin typeface="+mn-ea"/>
              </a:rPr>
              <a:t>杭州美食</a:t>
            </a:r>
            <a:r>
              <a:rPr lang="en-US" altLang="zh-CN" dirty="0">
                <a:latin typeface="+mn-ea"/>
              </a:rPr>
              <a:t>[EB/OL]. https://hz.meituan.com/meishi/</a:t>
            </a:r>
            <a:endParaRPr lang="en-US" altLang="zh-CN" dirty="0">
              <a:latin typeface="+mn-ea"/>
            </a:endParaRPr>
          </a:p>
          <a:p>
            <a:pPr>
              <a:lnSpc>
                <a:spcPct val="150000"/>
              </a:lnSpc>
            </a:pPr>
            <a:r>
              <a:rPr lang="en-US" altLang="zh-CN" dirty="0">
                <a:latin typeface="+mn-ea"/>
              </a:rPr>
              <a:t>[15]</a:t>
            </a:r>
            <a:r>
              <a:rPr lang="zh-CN" altLang="en-US" dirty="0">
                <a:latin typeface="+mn-ea"/>
              </a:rPr>
              <a:t>去哪儿旅行</a:t>
            </a:r>
            <a:r>
              <a:rPr lang="en-US" altLang="zh-CN" dirty="0">
                <a:latin typeface="+mn-ea"/>
              </a:rPr>
              <a:t>-</a:t>
            </a:r>
            <a:r>
              <a:rPr lang="zh-CN" altLang="en-US" dirty="0">
                <a:latin typeface="+mn-ea"/>
              </a:rPr>
              <a:t>杭州美食攻略</a:t>
            </a:r>
            <a:r>
              <a:rPr lang="en-US" altLang="zh-CN" dirty="0">
                <a:latin typeface="+mn-ea"/>
              </a:rPr>
              <a:t>[EB/OL]. https://travel.qunar.com/p-cs300195-hangzhou-meishi</a:t>
            </a:r>
            <a:endParaRPr lang="en-US" altLang="zh-CN" dirty="0">
              <a:latin typeface="+mn-ea"/>
            </a:endParaRPr>
          </a:p>
          <a:p>
            <a:pPr>
              <a:lnSpc>
                <a:spcPct val="150000"/>
              </a:lnSpc>
            </a:pPr>
            <a:r>
              <a:rPr lang="en-US" altLang="zh-CN" dirty="0">
                <a:latin typeface="+mn-ea"/>
              </a:rPr>
              <a:t>[16]2020</a:t>
            </a:r>
            <a:r>
              <a:rPr lang="zh-CN" altLang="en-US" dirty="0">
                <a:latin typeface="+mn-ea"/>
              </a:rPr>
              <a:t>年</a:t>
            </a:r>
            <a:r>
              <a:rPr lang="en-US" altLang="zh-CN" dirty="0">
                <a:latin typeface="+mn-ea"/>
              </a:rPr>
              <a:t>IT</a:t>
            </a:r>
            <a:r>
              <a:rPr lang="zh-CN" altLang="en-US" dirty="0">
                <a:latin typeface="+mn-ea"/>
              </a:rPr>
              <a:t>行业年薪报告（数据来源于张鑫助教）</a:t>
            </a:r>
            <a:endParaRPr lang="en-US" altLang="zh-CN" dirty="0">
              <a:latin typeface="+mn-ea"/>
            </a:endParaRPr>
          </a:p>
        </p:txBody>
      </p:sp>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85052" y="380549"/>
            <a:ext cx="4333875" cy="460375"/>
          </a:xfrm>
          <a:prstGeom prst="rect">
            <a:avLst/>
          </a:prstGeom>
          <a:noFill/>
        </p:spPr>
        <p:txBody>
          <a:bodyPr wrap="square" rtlCol="0">
            <a:spAutoFit/>
          </a:bodyPr>
          <a:p>
            <a:r>
              <a:rPr lang="zh-CN" altLang="en-US" sz="2400" b="1" dirty="0"/>
              <a:t>参考资料</a:t>
            </a:r>
            <a:endParaRPr lang="en-US" altLang="zh-CN" sz="2400" b="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42369"/>
            <a:ext cx="12192000" cy="36931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A_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17910" y="467301"/>
            <a:ext cx="1294542" cy="2496616"/>
          </a:xfrm>
          <a:prstGeom prst="rect">
            <a:avLst/>
          </a:prstGeom>
        </p:spPr>
      </p:pic>
      <p:sp>
        <p:nvSpPr>
          <p:cNvPr id="3" name="文本框 2"/>
          <p:cNvSpPr txBox="1"/>
          <p:nvPr/>
        </p:nvSpPr>
        <p:spPr>
          <a:xfrm>
            <a:off x="1836575" y="3258091"/>
            <a:ext cx="8518849" cy="584775"/>
          </a:xfrm>
          <a:prstGeom prst="rect">
            <a:avLst/>
          </a:prstGeom>
          <a:noFill/>
        </p:spPr>
        <p:txBody>
          <a:bodyPr wrap="square" rtlCol="0">
            <a:spAutoFit/>
          </a:bodyPr>
          <a:lstStyle/>
          <a:p>
            <a:pPr algn="ctr"/>
            <a:r>
              <a:rPr lang="zh-CN" altLang="en-US" sz="3200" b="1" dirty="0"/>
              <a:t>谢 谢 观 看 ！</a:t>
            </a:r>
            <a:endParaRPr lang="zh-CN" altLang="en-US" sz="32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0"/>
          <p:cNvGrpSpPr/>
          <p:nvPr/>
        </p:nvGrpSpPr>
        <p:grpSpPr>
          <a:xfrm>
            <a:off x="3721100" y="2180590"/>
            <a:ext cx="6939280" cy="3356610"/>
            <a:chOff x="4829199" y="0"/>
            <a:chExt cx="5166096" cy="6858000"/>
          </a:xfrm>
          <a:solidFill>
            <a:schemeClr val="accent1">
              <a:lumMod val="40000"/>
              <a:lumOff val="60000"/>
            </a:schemeClr>
          </a:solidFill>
          <a:effectLst>
            <a:outerShdw blurRad="88900" dist="38100" dir="10800000" algn="r" rotWithShape="0">
              <a:prstClr val="black">
                <a:alpha val="79000"/>
              </a:prstClr>
            </a:outerShdw>
          </a:effectLst>
        </p:grpSpPr>
        <p:sp>
          <p:nvSpPr>
            <p:cNvPr id="12" name="矩形 11"/>
            <p:cNvSpPr/>
            <p:nvPr/>
          </p:nvSpPr>
          <p:spPr>
            <a:xfrm flipH="1">
              <a:off x="4997167" y="0"/>
              <a:ext cx="4998128" cy="6858000"/>
            </a:xfrm>
            <a:prstGeom prst="rect">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直角三角形 12"/>
            <p:cNvSpPr/>
            <p:nvPr/>
          </p:nvSpPr>
          <p:spPr>
            <a:xfrm rot="2873549">
              <a:off x="4718361" y="3138347"/>
              <a:ext cx="942425" cy="720749"/>
            </a:xfrm>
            <a:prstGeom prst="rtTriangl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7" name="文本框 10"/>
          <p:cNvSpPr txBox="1"/>
          <p:nvPr/>
        </p:nvSpPr>
        <p:spPr>
          <a:xfrm>
            <a:off x="4205167" y="2575161"/>
            <a:ext cx="5731510" cy="21685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en-US" altLang="zh-CN" dirty="0">
                <a:solidFill>
                  <a:schemeClr val="tx1"/>
                </a:solidFill>
                <a:latin typeface="+mn-ea"/>
                <a:sym typeface="Arial" panose="020B0604020202020204" pitchFamily="34" charset="0"/>
              </a:rPr>
              <a:t>    </a:t>
            </a:r>
            <a:r>
              <a:rPr lang="zh-CN" altLang="en-US" dirty="0">
                <a:solidFill>
                  <a:schemeClr val="tx1"/>
                </a:solidFill>
                <a:latin typeface="+mn-ea"/>
                <a:sym typeface="Arial" panose="020B0604020202020204" pitchFamily="34" charset="0"/>
              </a:rPr>
              <a:t>用户可以使用足迹对景点、住宿和餐饮等进行打卡、记录和分享。</a:t>
            </a:r>
            <a:endParaRPr lang="zh-CN" altLang="en-US" dirty="0">
              <a:solidFill>
                <a:schemeClr val="tx1"/>
              </a:solidFill>
              <a:latin typeface="+mn-ea"/>
              <a:sym typeface="Arial" panose="020B0604020202020204" pitchFamily="34" charset="0"/>
            </a:endParaRPr>
          </a:p>
          <a:p>
            <a:pPr fontAlgn="auto">
              <a:lnSpc>
                <a:spcPct val="150000"/>
              </a:lnSpc>
            </a:pPr>
            <a:r>
              <a:rPr lang="zh-CN" altLang="en-US" kern="0" dirty="0">
                <a:solidFill>
                  <a:schemeClr val="tx1"/>
                </a:solidFill>
                <a:latin typeface="+mn-ea"/>
                <a:sym typeface="Arial" panose="020B0604020202020204" pitchFamily="34" charset="0"/>
              </a:rPr>
              <a:t>    用户可以在足迹上通过</a:t>
            </a:r>
            <a:r>
              <a:rPr lang="en-US" altLang="zh-CN" kern="0" dirty="0">
                <a:solidFill>
                  <a:schemeClr val="tx1"/>
                </a:solidFill>
                <a:latin typeface="+mn-ea"/>
                <a:sym typeface="Arial" panose="020B0604020202020204" pitchFamily="34" charset="0"/>
              </a:rPr>
              <a:t>GPS</a:t>
            </a:r>
            <a:r>
              <a:rPr lang="zh-CN" altLang="en-US" kern="0" dirty="0">
                <a:solidFill>
                  <a:schemeClr val="tx1"/>
                </a:solidFill>
                <a:latin typeface="+mn-ea"/>
                <a:sym typeface="Arial" panose="020B0604020202020204" pitchFamily="34" charset="0"/>
              </a:rPr>
              <a:t>定位自己的位置，上传所在地点的照片并配有文字；同时可以浏览各种打卡地点信息。</a:t>
            </a:r>
            <a:endParaRPr lang="zh-CN" altLang="en-US" kern="0" dirty="0">
              <a:solidFill>
                <a:schemeClr val="tx1"/>
              </a:solidFill>
              <a:latin typeface="+mn-ea"/>
              <a:sym typeface="Arial" panose="020B0604020202020204" pitchFamily="34" charset="0"/>
            </a:endParaRPr>
          </a:p>
        </p:txBody>
      </p:sp>
      <p:pic>
        <p:nvPicPr>
          <p:cNvPr id="9" name="Picture 2"/>
          <p:cNvPicPr>
            <a:picLocks noChangeAspect="1" noChangeArrowheads="1"/>
          </p:cNvPicPr>
          <p:nvPr/>
        </p:nvPicPr>
        <p:blipFill>
          <a:blip r:embed="rId1" cstate="print"/>
          <a:srcRect l="25769" t="29514" r="28431" b="10601"/>
          <a:stretch>
            <a:fillRect/>
          </a:stretch>
        </p:blipFill>
        <p:spPr bwMode="auto">
          <a:xfrm>
            <a:off x="1350895" y="2575161"/>
            <a:ext cx="1556078" cy="1681400"/>
          </a:xfrm>
          <a:prstGeom prst="rect">
            <a:avLst/>
          </a:prstGeom>
          <a:noFill/>
          <a:ln w="9525">
            <a:noFill/>
            <a:miter lim="800000"/>
            <a:headEnd/>
            <a:tailEnd/>
          </a:ln>
        </p:spPr>
      </p:pic>
      <p:sp>
        <p:nvSpPr>
          <p:cNvPr id="10" name="文本框 3"/>
          <p:cNvSpPr txBox="1"/>
          <p:nvPr/>
        </p:nvSpPr>
        <p:spPr>
          <a:xfrm>
            <a:off x="954745" y="779245"/>
            <a:ext cx="7915950" cy="892552"/>
          </a:xfrm>
          <a:prstGeom prst="rect">
            <a:avLst/>
          </a:prstGeom>
          <a:noFill/>
        </p:spPr>
        <p:txBody>
          <a:bodyPr wrap="none" rtlCol="0">
            <a:spAutoFit/>
          </a:bodyPr>
          <a:lstStyle/>
          <a:p>
            <a:pPr marL="0" marR="0" lvl="0" indent="0" algn="l" defTabSz="914400" rtl="0" eaLnBrk="1" fontAlgn="t" latinLnBrk="0" hangingPunct="1">
              <a:spcBef>
                <a:spcPts val="0"/>
              </a:spcBef>
              <a:spcAft>
                <a:spcPts val="0"/>
              </a:spcAft>
              <a:buClrTx/>
              <a:buSzTx/>
              <a:buFontTx/>
              <a:buNone/>
              <a:defRPr/>
            </a:pPr>
            <a:r>
              <a:rPr lang="zh-CN" altLang="en-US" sz="2800" b="1" kern="0" noProof="0" dirty="0">
                <a:ln>
                  <a:noFill/>
                </a:ln>
                <a:solidFill>
                  <a:schemeClr val="tx1">
                    <a:lumMod val="75000"/>
                    <a:lumOff val="25000"/>
                  </a:schemeClr>
                </a:solidFill>
                <a:uLnTx/>
                <a:uFillTx/>
                <a:latin typeface="+mn-ea"/>
                <a:sym typeface="+mn-ea"/>
              </a:rPr>
              <a:t>足迹</a:t>
            </a:r>
            <a:endParaRPr lang="zh-CN" altLang="en-US" sz="2800" b="1" kern="0" noProof="0" dirty="0">
              <a:ln>
                <a:noFill/>
              </a:ln>
              <a:solidFill>
                <a:schemeClr val="tx1">
                  <a:lumMod val="75000"/>
                  <a:lumOff val="25000"/>
                </a:schemeClr>
              </a:solidFill>
              <a:uLnTx/>
              <a:uFillTx/>
              <a:latin typeface="+mn-ea"/>
              <a:sym typeface="+mn-ea"/>
            </a:endParaRPr>
          </a:p>
          <a:p>
            <a:pPr marL="0" marR="0" lvl="0" indent="0" algn="l" defTabSz="914400" rtl="0" eaLnBrk="1" fontAlgn="t" latinLnBrk="0" hangingPunct="1">
              <a:spcBef>
                <a:spcPts val="0"/>
              </a:spcBef>
              <a:spcAft>
                <a:spcPts val="0"/>
              </a:spcAft>
              <a:buClrTx/>
              <a:buSzTx/>
              <a:buFontTx/>
              <a:buNone/>
              <a:defRPr/>
            </a:pPr>
            <a:r>
              <a:rPr lang="en-US" altLang="zh-CN" sz="2400" b="1" kern="0" dirty="0">
                <a:solidFill>
                  <a:schemeClr val="tx1">
                    <a:lumMod val="75000"/>
                    <a:lumOff val="25000"/>
                  </a:schemeClr>
                </a:solidFill>
                <a:latin typeface="+mn-ea"/>
                <a:sym typeface="+mn-ea"/>
              </a:rPr>
              <a:t>	</a:t>
            </a:r>
            <a:r>
              <a:rPr lang="en-US" altLang="zh-CN" sz="2400" b="1" kern="0" noProof="0" dirty="0">
                <a:ln>
                  <a:noFill/>
                </a:ln>
                <a:solidFill>
                  <a:schemeClr val="tx1">
                    <a:lumMod val="75000"/>
                    <a:lumOff val="25000"/>
                  </a:schemeClr>
                </a:solidFill>
                <a:uLnTx/>
                <a:uFillTx/>
                <a:latin typeface="+mn-ea"/>
                <a:sym typeface="+mn-ea"/>
              </a:rPr>
              <a:t> —— </a:t>
            </a:r>
            <a:r>
              <a:rPr lang="zh-CN" altLang="en-US" sz="2400" b="1" kern="0" noProof="0" dirty="0">
                <a:ln>
                  <a:noFill/>
                </a:ln>
                <a:solidFill>
                  <a:schemeClr val="tx1">
                    <a:lumMod val="75000"/>
                    <a:lumOff val="25000"/>
                  </a:schemeClr>
                </a:solidFill>
                <a:uLnTx/>
                <a:uFillTx/>
                <a:latin typeface="+mn-ea"/>
                <a:sym typeface="+mn-ea"/>
              </a:rPr>
              <a:t>一款有关个人旅行记录及分享的微信小程序</a:t>
            </a:r>
            <a:endParaRPr lang="zh-CN" altLang="en-US" sz="2400" b="1" kern="0" noProof="0" dirty="0">
              <a:ln>
                <a:noFill/>
              </a:ln>
              <a:solidFill>
                <a:schemeClr val="tx1">
                  <a:lumMod val="75000"/>
                  <a:lumOff val="25000"/>
                </a:schemeClr>
              </a:solidFill>
              <a:uLnTx/>
              <a:uFillTx/>
              <a:latin typeface="+mn-ea"/>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4"/>
          <p:cNvGrpSpPr/>
          <p:nvPr/>
        </p:nvGrpSpPr>
        <p:grpSpPr>
          <a:xfrm>
            <a:off x="713540" y="1429295"/>
            <a:ext cx="7789016" cy="1643342"/>
            <a:chOff x="88149" y="3873397"/>
            <a:chExt cx="8277316" cy="1182563"/>
          </a:xfrm>
        </p:grpSpPr>
        <p:sp>
          <p:nvSpPr>
            <p:cNvPr id="26" name="TextBox 13"/>
            <p:cNvSpPr txBox="1"/>
            <p:nvPr/>
          </p:nvSpPr>
          <p:spPr>
            <a:xfrm>
              <a:off x="88149" y="4139269"/>
              <a:ext cx="8277316" cy="9166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sym typeface="+mn-lt"/>
                </a:rPr>
                <a:t>    </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用户在默认页面点击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开始</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打卡</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，选中想要上传的照片并配文字，选择地址（用户自己选择</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系统定位用户当前位置）、日期（用户自己选择</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系统定位到当前日期）、标签（景点</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风格等），点击上传，即可完成打卡。</a:t>
              </a:r>
              <a:endParaRPr lang="zh-CN" altLang="en-US" dirty="0">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27" name="矩形 26"/>
            <p:cNvSpPr/>
            <p:nvPr/>
          </p:nvSpPr>
          <p:spPr>
            <a:xfrm>
              <a:off x="393656" y="3873397"/>
              <a:ext cx="1407160" cy="26577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94690" fontAlgn="auto">
                <a:lnSpc>
                  <a:spcPct val="100000"/>
                </a:lnSpc>
              </a:pPr>
              <a:r>
                <a:rPr lang="zh-CN" altLang="en-US" b="1" dirty="0">
                  <a:latin typeface="宋体" panose="02010600030101010101" pitchFamily="2" charset="-122"/>
                  <a:ea typeface="宋体" panose="02010600030101010101" pitchFamily="2" charset="-122"/>
                  <a:sym typeface="+mn-ea"/>
                </a:rPr>
                <a:t>定位打卡</a:t>
              </a:r>
              <a:endParaRPr lang="en-US" altLang="zh-CN" b="1" dirty="0">
                <a:latin typeface="宋体" panose="02010600030101010101" pitchFamily="2" charset="-122"/>
                <a:ea typeface="宋体" panose="02010600030101010101" pitchFamily="2" charset="-122"/>
                <a:cs typeface="+mn-ea"/>
                <a:sym typeface="+mn-lt"/>
              </a:endParaRPr>
            </a:p>
          </p:txBody>
        </p:sp>
      </p:grpSp>
      <p:grpSp>
        <p:nvGrpSpPr>
          <p:cNvPr id="3" name="组合 27"/>
          <p:cNvGrpSpPr/>
          <p:nvPr/>
        </p:nvGrpSpPr>
        <p:grpSpPr>
          <a:xfrm>
            <a:off x="706716" y="3690176"/>
            <a:ext cx="7898198" cy="2157926"/>
            <a:chOff x="-285686" y="3694380"/>
            <a:chExt cx="9780844" cy="2157926"/>
          </a:xfrm>
        </p:grpSpPr>
        <p:sp>
          <p:nvSpPr>
            <p:cNvPr id="29" name="TextBox 13"/>
            <p:cNvSpPr txBox="1"/>
            <p:nvPr/>
          </p:nvSpPr>
          <p:spPr>
            <a:xfrm>
              <a:off x="-285686" y="4162933"/>
              <a:ext cx="9780844" cy="168937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sym typeface="+mn-lt"/>
                </a:rPr>
                <a:t>    </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用户在推荐页面，可以看到系统推荐的地点，并对自己感兴趣的地点点击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想去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，而且点击具体地点后可看到最新最多</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6</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条其他用户在该地点的打卡记录。推荐内容是根据用户上传记录的标签和用户点击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想去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的地点的标签来进行推荐。</a:t>
              </a:r>
              <a:endParaRPr lang="zh-CN" altLang="en-US" dirty="0">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30" name="矩形 29"/>
            <p:cNvSpPr/>
            <p:nvPr/>
          </p:nvSpPr>
          <p:spPr>
            <a:xfrm>
              <a:off x="83353" y="3694380"/>
              <a:ext cx="1407160" cy="36830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94690" fontAlgn="auto">
                <a:lnSpc>
                  <a:spcPct val="100000"/>
                </a:lnSpc>
              </a:pPr>
              <a:r>
                <a:rPr lang="zh-CN" altLang="en-US" b="1" dirty="0">
                  <a:latin typeface="宋体" panose="02010600030101010101" pitchFamily="2" charset="-122"/>
                  <a:ea typeface="宋体" panose="02010600030101010101" pitchFamily="2" charset="-122"/>
                  <a:cs typeface="+mn-ea"/>
                  <a:sym typeface="+mn-lt"/>
                </a:rPr>
                <a:t>地点推荐</a:t>
              </a:r>
              <a:endParaRPr lang="zh-CN" altLang="en-US" b="1" dirty="0">
                <a:latin typeface="宋体" panose="02010600030101010101" pitchFamily="2" charset="-122"/>
                <a:ea typeface="宋体" panose="02010600030101010101" pitchFamily="2" charset="-122"/>
                <a:cs typeface="+mn-ea"/>
                <a:sym typeface="+mn-lt"/>
              </a:endParaRPr>
            </a:p>
          </p:txBody>
        </p:sp>
      </p:grpSp>
      <p:pic>
        <p:nvPicPr>
          <p:cNvPr id="6"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7241" y="-61339"/>
            <a:ext cx="1221474" cy="1221474"/>
          </a:xfrm>
          <a:prstGeom prst="rect">
            <a:avLst/>
          </a:prstGeom>
        </p:spPr>
      </p:pic>
      <p:sp>
        <p:nvSpPr>
          <p:cNvPr id="9" name="TextBox 24"/>
          <p:cNvSpPr txBox="1"/>
          <p:nvPr/>
        </p:nvSpPr>
        <p:spPr>
          <a:xfrm>
            <a:off x="1419225" y="288290"/>
            <a:ext cx="4840605" cy="461665"/>
          </a:xfrm>
          <a:prstGeom prst="rect">
            <a:avLst/>
          </a:prstGeom>
          <a:noFill/>
        </p:spPr>
        <p:txBody>
          <a:bodyPr wrap="square" rtlCol="0">
            <a:spAutoFit/>
          </a:bodyPr>
          <a:lstStyle/>
          <a:p>
            <a:r>
              <a:rPr lang="zh-CN" altLang="en-US" sz="2400" b="1" dirty="0"/>
              <a:t>功能模块</a:t>
            </a:r>
            <a:endParaRPr lang="zh-CN" altLang="en-US" sz="2400" b="1"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632" y="1273256"/>
            <a:ext cx="772435" cy="772435"/>
          </a:xfrm>
          <a:prstGeom prst="rect">
            <a:avLst/>
          </a:prstGeom>
        </p:spPr>
      </p:pic>
      <p:sp>
        <p:nvSpPr>
          <p:cNvPr id="8" name="TextBox 11"/>
          <p:cNvSpPr txBox="1"/>
          <p:nvPr/>
        </p:nvSpPr>
        <p:spPr>
          <a:xfrm>
            <a:off x="412824" y="1474807"/>
            <a:ext cx="519545" cy="369332"/>
          </a:xfrm>
          <a:prstGeom prst="rect">
            <a:avLst/>
          </a:prstGeom>
          <a:noFill/>
        </p:spPr>
        <p:txBody>
          <a:bodyPr wrap="square" rtlCol="0">
            <a:spAutoFit/>
          </a:bodyPr>
          <a:lstStyle/>
          <a:p>
            <a:pPr algn="ctr"/>
            <a:r>
              <a:rPr lang="en-US" altLang="zh-CN" dirty="0"/>
              <a:t>01</a:t>
            </a:r>
            <a:endParaRPr lang="zh-CN" altLang="en-US" dirty="0"/>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457" y="3507070"/>
            <a:ext cx="772435" cy="772435"/>
          </a:xfrm>
          <a:prstGeom prst="rect">
            <a:avLst/>
          </a:prstGeom>
        </p:spPr>
      </p:pic>
      <p:sp>
        <p:nvSpPr>
          <p:cNvPr id="12" name="TextBox 11"/>
          <p:cNvSpPr txBox="1"/>
          <p:nvPr/>
        </p:nvSpPr>
        <p:spPr>
          <a:xfrm>
            <a:off x="419649" y="3708621"/>
            <a:ext cx="519545" cy="369332"/>
          </a:xfrm>
          <a:prstGeom prst="rect">
            <a:avLst/>
          </a:prstGeom>
          <a:noFill/>
        </p:spPr>
        <p:txBody>
          <a:bodyPr wrap="square" rtlCol="0">
            <a:spAutoFit/>
          </a:bodyPr>
          <a:lstStyle/>
          <a:p>
            <a:pPr algn="ctr"/>
            <a:r>
              <a:rPr lang="en-US" altLang="zh-CN" dirty="0"/>
              <a:t>02</a:t>
            </a:r>
            <a:endParaRPr lang="zh-CN" altLang="en-US" dirty="0"/>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7710" y="438869"/>
            <a:ext cx="2306241" cy="55796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4"/>
          <p:cNvGrpSpPr/>
          <p:nvPr/>
        </p:nvGrpSpPr>
        <p:grpSpPr>
          <a:xfrm>
            <a:off x="656790" y="3215112"/>
            <a:ext cx="7518219" cy="1227845"/>
            <a:chOff x="88149" y="3873397"/>
            <a:chExt cx="8277316" cy="883568"/>
          </a:xfrm>
        </p:grpSpPr>
        <p:sp>
          <p:nvSpPr>
            <p:cNvPr id="26" name="TextBox 13"/>
            <p:cNvSpPr txBox="1"/>
            <p:nvPr/>
          </p:nvSpPr>
          <p:spPr>
            <a:xfrm>
              <a:off x="88149" y="4139269"/>
              <a:ext cx="8277316" cy="6176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sym typeface="+mn-lt"/>
                </a:rPr>
                <a:t>    </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用户在</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我的</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页面点击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我的打卡</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可以按时间看到以前的出游打卡记录。</a:t>
              </a:r>
              <a:endParaRPr lang="zh-CN" altLang="en-US" dirty="0">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27" name="矩形 26"/>
            <p:cNvSpPr/>
            <p:nvPr/>
          </p:nvSpPr>
          <p:spPr>
            <a:xfrm>
              <a:off x="393656" y="3873397"/>
              <a:ext cx="1407160" cy="2650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94690" fontAlgn="auto">
                <a:lnSpc>
                  <a:spcPct val="100000"/>
                </a:lnSpc>
              </a:pPr>
              <a:r>
                <a:rPr lang="zh-CN" altLang="en-US" b="1" dirty="0">
                  <a:latin typeface="宋体" panose="02010600030101010101" pitchFamily="2" charset="-122"/>
                  <a:ea typeface="宋体" panose="02010600030101010101" pitchFamily="2" charset="-122"/>
                  <a:sym typeface="+mn-ea"/>
                </a:rPr>
                <a:t>打卡回顾</a:t>
              </a:r>
              <a:endParaRPr lang="en-US" altLang="zh-CN" b="1" dirty="0">
                <a:latin typeface="宋体" panose="02010600030101010101" pitchFamily="2" charset="-122"/>
                <a:ea typeface="宋体" panose="02010600030101010101" pitchFamily="2" charset="-122"/>
                <a:cs typeface="+mn-ea"/>
                <a:sym typeface="+mn-lt"/>
              </a:endParaRPr>
            </a:p>
          </p:txBody>
        </p:sp>
      </p:grpSp>
      <p:grpSp>
        <p:nvGrpSpPr>
          <p:cNvPr id="4" name="组合 30"/>
          <p:cNvGrpSpPr/>
          <p:nvPr/>
        </p:nvGrpSpPr>
        <p:grpSpPr>
          <a:xfrm>
            <a:off x="535106" y="4894167"/>
            <a:ext cx="8950088" cy="836344"/>
            <a:chOff x="801187" y="4071077"/>
            <a:chExt cx="2677174" cy="982914"/>
          </a:xfrm>
        </p:grpSpPr>
        <p:sp>
          <p:nvSpPr>
            <p:cNvPr id="32" name="TextBox 13"/>
            <p:cNvSpPr txBox="1"/>
            <p:nvPr/>
          </p:nvSpPr>
          <p:spPr>
            <a:xfrm>
              <a:off x="801187" y="4533498"/>
              <a:ext cx="2677174" cy="5204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sym typeface="+mn-lt"/>
                </a:rPr>
                <a:t>     </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用户在</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我的</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页面点击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想去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可以看到点击过</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想去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的地点。</a:t>
              </a:r>
              <a:endParaRPr lang="zh-CN" altLang="en-US" dirty="0">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33" name="矩形 32"/>
            <p:cNvSpPr/>
            <p:nvPr/>
          </p:nvSpPr>
          <p:spPr>
            <a:xfrm>
              <a:off x="888659" y="4071077"/>
              <a:ext cx="484971" cy="43284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4690" fontAlgn="auto">
                <a:lnSpc>
                  <a:spcPct val="100000"/>
                </a:lnSpc>
              </a:pPr>
              <a:r>
                <a:rPr lang="en-US" altLang="zh-CN" b="1" dirty="0">
                  <a:latin typeface="宋体" panose="02010600030101010101" pitchFamily="2" charset="-122"/>
                  <a:ea typeface="宋体" panose="02010600030101010101" pitchFamily="2" charset="-122"/>
                  <a:sym typeface="+mn-ea"/>
                </a:rPr>
                <a:t>“</a:t>
              </a:r>
              <a:r>
                <a:rPr lang="zh-CN" altLang="en-US" b="1">
                  <a:latin typeface="宋体" panose="02010600030101010101" pitchFamily="2" charset="-122"/>
                  <a:ea typeface="宋体" panose="02010600030101010101" pitchFamily="2" charset="-122"/>
                  <a:sym typeface="+mn-ea"/>
                </a:rPr>
                <a:t>想去</a:t>
              </a:r>
              <a:r>
                <a:rPr lang="en-US" altLang="zh-CN" b="1">
                  <a:latin typeface="宋体" panose="02010600030101010101" pitchFamily="2" charset="-122"/>
                  <a:ea typeface="宋体" panose="02010600030101010101" pitchFamily="2" charset="-122"/>
                  <a:sym typeface="+mn-ea"/>
                </a:rPr>
                <a:t>”</a:t>
              </a:r>
              <a:r>
                <a:rPr lang="zh-CN" altLang="en-US" b="1" dirty="0">
                  <a:latin typeface="宋体" panose="02010600030101010101" pitchFamily="2" charset="-122"/>
                  <a:ea typeface="宋体" panose="02010600030101010101" pitchFamily="2" charset="-122"/>
                  <a:sym typeface="+mn-ea"/>
                </a:rPr>
                <a:t>列表</a:t>
              </a:r>
              <a:endParaRPr lang="zh-CN" altLang="en-US" b="1" dirty="0">
                <a:latin typeface="宋体" panose="02010600030101010101" pitchFamily="2" charset="-122"/>
                <a:ea typeface="宋体" panose="02010600030101010101" pitchFamily="2" charset="-122"/>
                <a:cs typeface="+mn-ea"/>
                <a:sym typeface="+mn-ea"/>
              </a:endParaRPr>
            </a:p>
          </p:txBody>
        </p:sp>
      </p:grpSp>
      <p:pic>
        <p:nvPicPr>
          <p:cNvPr id="6"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7241" y="-61339"/>
            <a:ext cx="1221474" cy="1221474"/>
          </a:xfrm>
          <a:prstGeom prst="rect">
            <a:avLst/>
          </a:prstGeom>
        </p:spPr>
      </p:pic>
      <p:sp>
        <p:nvSpPr>
          <p:cNvPr id="2" name="TextBox 24"/>
          <p:cNvSpPr txBox="1"/>
          <p:nvPr/>
        </p:nvSpPr>
        <p:spPr>
          <a:xfrm>
            <a:off x="1419225" y="288290"/>
            <a:ext cx="4840605" cy="461665"/>
          </a:xfrm>
          <a:prstGeom prst="rect">
            <a:avLst/>
          </a:prstGeom>
          <a:noFill/>
        </p:spPr>
        <p:txBody>
          <a:bodyPr wrap="square" rtlCol="0">
            <a:spAutoFit/>
          </a:bodyPr>
          <a:lstStyle/>
          <a:p>
            <a:r>
              <a:rPr lang="zh-CN" altLang="en-US" sz="2400" b="1" dirty="0"/>
              <a:t>功能模块</a:t>
            </a:r>
            <a:endParaRPr lang="zh-CN" altLang="en-US" sz="2400" b="1" dirty="0"/>
          </a:p>
        </p:txBody>
      </p:sp>
      <p:grpSp>
        <p:nvGrpSpPr>
          <p:cNvPr id="14" name="组合 30"/>
          <p:cNvGrpSpPr/>
          <p:nvPr/>
        </p:nvGrpSpPr>
        <p:grpSpPr>
          <a:xfrm>
            <a:off x="717078" y="1305246"/>
            <a:ext cx="8133496" cy="1667341"/>
            <a:chOff x="801187" y="4071077"/>
            <a:chExt cx="2677174" cy="1959544"/>
          </a:xfrm>
        </p:grpSpPr>
        <p:sp>
          <p:nvSpPr>
            <p:cNvPr id="15" name="TextBox 13"/>
            <p:cNvSpPr txBox="1"/>
            <p:nvPr/>
          </p:nvSpPr>
          <p:spPr>
            <a:xfrm>
              <a:off x="801187" y="4533498"/>
              <a:ext cx="2677174" cy="149712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sym typeface="+mn-lt"/>
                </a:rPr>
                <a:t>    </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用户点击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附近热门</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，选择距离当前地点的距离（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1</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公里</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/3</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公里</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/5</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公里），地图上会显示附近最多</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10</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个热门地点（按打卡数量显示最高），再点击一下可以取消显示。</a:t>
              </a:r>
              <a:endParaRPr lang="zh-CN" altLang="en-US" dirty="0">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16" name="矩形 15"/>
            <p:cNvSpPr/>
            <p:nvPr/>
          </p:nvSpPr>
          <p:spPr>
            <a:xfrm>
              <a:off x="888659" y="4071077"/>
              <a:ext cx="484971" cy="43284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4690" fontAlgn="auto">
                <a:lnSpc>
                  <a:spcPct val="100000"/>
                </a:lnSpc>
              </a:pPr>
              <a:r>
                <a:rPr lang="zh-CN" altLang="en-US" b="1" dirty="0">
                  <a:latin typeface="宋体" panose="02010600030101010101" pitchFamily="2" charset="-122"/>
                  <a:ea typeface="宋体" panose="02010600030101010101" pitchFamily="2" charset="-122"/>
                  <a:cs typeface="+mn-ea"/>
                  <a:sym typeface="+mn-lt"/>
                </a:rPr>
                <a:t>附近热门</a:t>
              </a:r>
              <a:endParaRPr lang="zh-CN" altLang="en-US" b="1" dirty="0">
                <a:latin typeface="宋体" panose="02010600030101010101" pitchFamily="2" charset="-122"/>
                <a:ea typeface="宋体" panose="02010600030101010101" pitchFamily="2" charset="-122"/>
                <a:cs typeface="+mn-ea"/>
                <a:sym typeface="+mn-lt"/>
              </a:endParaRPr>
            </a:p>
          </p:txBody>
        </p:sp>
      </p:gr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57710" y="438869"/>
            <a:ext cx="2306241" cy="5579615"/>
          </a:xfrm>
          <a:prstGeom prst="rect">
            <a:avLst/>
          </a:prstGeom>
        </p:spPr>
      </p:pic>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 y="1123131"/>
            <a:ext cx="772435" cy="772435"/>
          </a:xfrm>
          <a:prstGeom prst="rect">
            <a:avLst/>
          </a:prstGeom>
        </p:spPr>
      </p:pic>
      <p:sp>
        <p:nvSpPr>
          <p:cNvPr id="19" name="TextBox 11"/>
          <p:cNvSpPr txBox="1"/>
          <p:nvPr/>
        </p:nvSpPr>
        <p:spPr>
          <a:xfrm>
            <a:off x="426472" y="1324682"/>
            <a:ext cx="519545" cy="369332"/>
          </a:xfrm>
          <a:prstGeom prst="rect">
            <a:avLst/>
          </a:prstGeom>
          <a:noFill/>
        </p:spPr>
        <p:txBody>
          <a:bodyPr wrap="square" rtlCol="0">
            <a:spAutoFit/>
          </a:bodyPr>
          <a:lstStyle/>
          <a:p>
            <a:pPr algn="ctr"/>
            <a:r>
              <a:rPr lang="en-US" altLang="zh-CN" dirty="0"/>
              <a:t>03</a:t>
            </a:r>
            <a:endParaRPr lang="zh-CN" altLang="en-US" dirty="0"/>
          </a:p>
        </p:txBody>
      </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809" y="3063517"/>
            <a:ext cx="772435" cy="772435"/>
          </a:xfrm>
          <a:prstGeom prst="rect">
            <a:avLst/>
          </a:prstGeom>
        </p:spPr>
      </p:pic>
      <p:sp>
        <p:nvSpPr>
          <p:cNvPr id="21" name="TextBox 20"/>
          <p:cNvSpPr txBox="1"/>
          <p:nvPr/>
        </p:nvSpPr>
        <p:spPr>
          <a:xfrm>
            <a:off x="406001" y="3265068"/>
            <a:ext cx="519545" cy="369332"/>
          </a:xfrm>
          <a:prstGeom prst="rect">
            <a:avLst/>
          </a:prstGeom>
          <a:noFill/>
        </p:spPr>
        <p:txBody>
          <a:bodyPr wrap="square" rtlCol="0">
            <a:spAutoFit/>
          </a:bodyPr>
          <a:lstStyle/>
          <a:p>
            <a:pPr algn="ctr"/>
            <a:r>
              <a:rPr lang="en-US" altLang="zh-CN" dirty="0"/>
              <a:t>04</a:t>
            </a:r>
            <a:endParaRPr lang="zh-CN" altLang="en-US" dirty="0"/>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633" y="4701247"/>
            <a:ext cx="772435" cy="772435"/>
          </a:xfrm>
          <a:prstGeom prst="rect">
            <a:avLst/>
          </a:prstGeom>
        </p:spPr>
      </p:pic>
      <p:sp>
        <p:nvSpPr>
          <p:cNvPr id="23" name="TextBox 22"/>
          <p:cNvSpPr txBox="1"/>
          <p:nvPr/>
        </p:nvSpPr>
        <p:spPr>
          <a:xfrm>
            <a:off x="412825" y="4902798"/>
            <a:ext cx="519545" cy="369332"/>
          </a:xfrm>
          <a:prstGeom prst="rect">
            <a:avLst/>
          </a:prstGeom>
          <a:noFill/>
        </p:spPr>
        <p:txBody>
          <a:bodyPr wrap="square" rtlCol="0">
            <a:spAutoFit/>
          </a:bodyPr>
          <a:lstStyle/>
          <a:p>
            <a:pPr algn="ctr"/>
            <a:r>
              <a:rPr lang="en-US" altLang="zh-CN" dirty="0"/>
              <a:t>05</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10560"/>
            <a:ext cx="12192000" cy="36931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A_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17910" y="467301"/>
            <a:ext cx="1294542" cy="2496616"/>
          </a:xfrm>
          <a:prstGeom prst="rect">
            <a:avLst/>
          </a:prstGeom>
        </p:spPr>
      </p:pic>
      <p:grpSp>
        <p:nvGrpSpPr>
          <p:cNvPr id="3" name="组合 4"/>
          <p:cNvGrpSpPr/>
          <p:nvPr/>
        </p:nvGrpSpPr>
        <p:grpSpPr>
          <a:xfrm>
            <a:off x="3504049" y="3073031"/>
            <a:ext cx="4981571" cy="2043136"/>
            <a:chOff x="5042080" y="1834768"/>
            <a:chExt cx="4981571" cy="2043136"/>
          </a:xfrm>
        </p:grpSpPr>
        <p:sp>
          <p:nvSpPr>
            <p:cNvPr id="6" name="文本框 7"/>
            <p:cNvSpPr txBox="1"/>
            <p:nvPr/>
          </p:nvSpPr>
          <p:spPr>
            <a:xfrm>
              <a:off x="6377241" y="1834768"/>
              <a:ext cx="2659498" cy="768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b="1" dirty="0">
                  <a:latin typeface="Bodoni MT Black" panose="02070A03080606020203" pitchFamily="18" charset="0"/>
                  <a:ea typeface="汉仪良品线简" panose="00020600040101010101" pitchFamily="18" charset="-122"/>
                  <a:cs typeface="+mn-ea"/>
                  <a:sym typeface="+mn-lt"/>
                </a:rPr>
                <a:t>Part 02</a:t>
              </a:r>
              <a:endParaRPr lang="zh-CN" altLang="en-US" sz="4400" b="1" dirty="0">
                <a:latin typeface="Bodoni MT Black" panose="02070A03080606020203" pitchFamily="18" charset="0"/>
                <a:ea typeface="汉仪良品线简" panose="00020600040101010101" pitchFamily="18" charset="-122"/>
                <a:cs typeface="+mn-ea"/>
                <a:sym typeface="+mn-lt"/>
              </a:endParaRPr>
            </a:p>
          </p:txBody>
        </p:sp>
        <p:sp>
          <p:nvSpPr>
            <p:cNvPr id="8" name="文本框 9"/>
            <p:cNvSpPr txBox="1"/>
            <p:nvPr/>
          </p:nvSpPr>
          <p:spPr>
            <a:xfrm>
              <a:off x="5042080" y="2586314"/>
              <a:ext cx="4981571" cy="1291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rPr>
                <a:t>可行性分析报告</a:t>
              </a:r>
              <a:endParaRPr lang="en-US" altLang="zh-CN" sz="32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a:p>
              <a:pPr algn="ctr"/>
              <a:r>
                <a:rPr lang="en-US" altLang="zh-CN" sz="3200" dirty="0">
                  <a:solidFill>
                    <a:schemeClr val="tx1">
                      <a:lumMod val="75000"/>
                      <a:lumOff val="25000"/>
                    </a:schemeClr>
                  </a:solidFill>
                  <a:cs typeface="+mn-lt"/>
                </a:rPr>
                <a:t> </a:t>
              </a:r>
              <a:r>
                <a:rPr lang="en-US" altLang="zh-CN" sz="1400" dirty="0">
                  <a:solidFill>
                    <a:schemeClr val="tx1">
                      <a:lumMod val="75000"/>
                      <a:lumOff val="25000"/>
                    </a:schemeClr>
                  </a:solidFill>
                  <a:cs typeface="+mn-lt"/>
                  <a:sym typeface="+mn-ea"/>
                </a:rPr>
                <a:t>Feasibility Analysis Report</a:t>
              </a:r>
              <a:endParaRPr lang="en-US" altLang="zh-CN" sz="1400" dirty="0">
                <a:solidFill>
                  <a:schemeClr val="tx1">
                    <a:lumMod val="75000"/>
                    <a:lumOff val="25000"/>
                  </a:schemeClr>
                </a:solidFill>
                <a:cs typeface="+mn-lt"/>
              </a:endParaRPr>
            </a:p>
            <a:p>
              <a:pPr algn="ctr"/>
              <a:endParaRPr lang="zh-CN" altLang="en-US" sz="14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9554" y="0"/>
            <a:ext cx="1221474" cy="1221474"/>
          </a:xfrm>
          <a:prstGeom prst="rect">
            <a:avLst/>
          </a:prstGeom>
        </p:spPr>
      </p:pic>
      <p:sp>
        <p:nvSpPr>
          <p:cNvPr id="18" name="TextBox 17"/>
          <p:cNvSpPr txBox="1"/>
          <p:nvPr/>
        </p:nvSpPr>
        <p:spPr>
          <a:xfrm>
            <a:off x="1423670" y="358775"/>
            <a:ext cx="2299335" cy="460375"/>
          </a:xfrm>
          <a:prstGeom prst="rect">
            <a:avLst/>
          </a:prstGeom>
          <a:noFill/>
        </p:spPr>
        <p:txBody>
          <a:bodyPr wrap="square" rtlCol="0">
            <a:spAutoFit/>
          </a:bodyPr>
          <a:lstStyle/>
          <a:p>
            <a:r>
              <a:rPr lang="zh-CN" altLang="en-US" sz="2400" b="1" dirty="0"/>
              <a:t>技术可行性 </a:t>
            </a:r>
            <a:endParaRPr lang="en-US" altLang="zh-CN" sz="2400" b="1" dirty="0"/>
          </a:p>
        </p:txBody>
      </p:sp>
      <p:graphicFrame>
        <p:nvGraphicFramePr>
          <p:cNvPr id="4" name="Diagram 3"/>
          <p:cNvGraphicFramePr/>
          <p:nvPr/>
        </p:nvGraphicFramePr>
        <p:xfrm>
          <a:off x="3390900" y="1513840"/>
          <a:ext cx="5410835" cy="42043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Box 4"/>
          <p:cNvSpPr txBox="1"/>
          <p:nvPr/>
        </p:nvSpPr>
        <p:spPr>
          <a:xfrm>
            <a:off x="722630" y="1359535"/>
            <a:ext cx="2999740" cy="2030095"/>
          </a:xfrm>
          <a:prstGeom prst="rect">
            <a:avLst/>
          </a:prstGeom>
          <a:noFill/>
        </p:spPr>
        <p:txBody>
          <a:bodyPr wrap="square" rtlCol="0">
            <a:spAutoFit/>
          </a:bodyPr>
          <a:lstStyle/>
          <a:p>
            <a:pPr algn="l"/>
            <a:r>
              <a:rPr lang="en-US" dirty="0"/>
              <a:t>1.</a:t>
            </a:r>
            <a:r>
              <a:rPr lang="zh-CN" altLang="en-US" dirty="0"/>
              <a:t>多设备跨平台</a:t>
            </a:r>
            <a:endParaRPr lang="zh-CN" altLang="en-US" dirty="0"/>
          </a:p>
          <a:p>
            <a:pPr algn="l"/>
            <a:r>
              <a:rPr lang="zh-CN" altLang="en-US" dirty="0">
                <a:sym typeface="+mn-ea"/>
              </a:rPr>
              <a:t>通过</a:t>
            </a:r>
            <a:r>
              <a:rPr lang="en-US" altLang="zh-CN" dirty="0">
                <a:sym typeface="+mn-ea"/>
              </a:rPr>
              <a:t>HTML5</a:t>
            </a:r>
            <a:r>
              <a:rPr lang="zh-CN" altLang="en-US" dirty="0">
                <a:sym typeface="+mn-ea"/>
              </a:rPr>
              <a:t>开发的软件易于移植到各个平台。</a:t>
            </a:r>
            <a:endParaRPr lang="zh-CN" altLang="en-US" dirty="0">
              <a:sym typeface="+mn-ea"/>
            </a:endParaRPr>
          </a:p>
          <a:p>
            <a:pPr algn="l"/>
            <a:r>
              <a:rPr lang="en-US" altLang="zh-CN" dirty="0">
                <a:sym typeface="+mn-ea"/>
              </a:rPr>
              <a:t>2.</a:t>
            </a:r>
            <a:r>
              <a:rPr lang="zh-CN" altLang="en-US" dirty="0">
                <a:sym typeface="+mn-ea"/>
              </a:rPr>
              <a:t>自适应网页设计</a:t>
            </a:r>
            <a:endParaRPr lang="zh-CN" altLang="en-US" dirty="0">
              <a:sym typeface="+mn-ea"/>
            </a:endParaRPr>
          </a:p>
          <a:p>
            <a:pPr algn="l"/>
            <a:r>
              <a:rPr lang="zh-CN" altLang="en-US" dirty="0">
                <a:sym typeface="+mn-ea"/>
              </a:rPr>
              <a:t>一套代码根据不同屏幕分辨率响应，输出合理的页面。</a:t>
            </a:r>
            <a:endParaRPr lang="zh-CN" altLang="en-US" dirty="0">
              <a:sym typeface="+mn-ea"/>
            </a:endParaRPr>
          </a:p>
          <a:p>
            <a:pPr algn="l"/>
            <a:r>
              <a:rPr lang="en-US" altLang="zh-CN" dirty="0">
                <a:sym typeface="+mn-ea"/>
              </a:rPr>
              <a:t>3.</a:t>
            </a:r>
            <a:r>
              <a:rPr lang="zh-CN" altLang="en-US" dirty="0">
                <a:sym typeface="+mn-ea"/>
              </a:rPr>
              <a:t>及时更新</a:t>
            </a:r>
            <a:r>
              <a:rPr lang="en-US" altLang="zh-CN" baseline="30000" dirty="0">
                <a:latin typeface="宋体" panose="02010600030101010101" pitchFamily="2" charset="-122"/>
                <a:ea typeface="宋体" panose="02010600030101010101" pitchFamily="2" charset="-122"/>
                <a:cs typeface="宋体" panose="02010600030101010101" pitchFamily="2" charset="-122"/>
                <a:sym typeface="+mn-ea"/>
              </a:rPr>
              <a:t>[1]</a:t>
            </a:r>
            <a:endParaRPr lang="en-US" altLang="zh-CN" dirty="0">
              <a:sym typeface="+mn-ea"/>
            </a:endParaRPr>
          </a:p>
        </p:txBody>
      </p:sp>
      <p:sp>
        <p:nvSpPr>
          <p:cNvPr id="2" name="Text Box 1"/>
          <p:cNvSpPr txBox="1"/>
          <p:nvPr/>
        </p:nvSpPr>
        <p:spPr>
          <a:xfrm>
            <a:off x="8535035" y="1913890"/>
            <a:ext cx="2999740" cy="922020"/>
          </a:xfrm>
          <a:prstGeom prst="rect">
            <a:avLst/>
          </a:prstGeom>
          <a:noFill/>
        </p:spPr>
        <p:txBody>
          <a:bodyPr wrap="square" rtlCol="0">
            <a:spAutoFit/>
          </a:bodyPr>
          <a:lstStyle/>
          <a:p>
            <a:pPr algn="l"/>
            <a:r>
              <a:rPr lang="en-US" dirty="0"/>
              <a:t>1.</a:t>
            </a:r>
            <a:r>
              <a:rPr lang="zh-CN" altLang="en-US" dirty="0"/>
              <a:t>功能较为单一</a:t>
            </a:r>
            <a:endParaRPr lang="zh-CN" altLang="en-US" dirty="0"/>
          </a:p>
          <a:p>
            <a:pPr algn="l"/>
            <a:r>
              <a:rPr lang="en-US" altLang="zh-CN" dirty="0">
                <a:sym typeface="+mn-ea"/>
              </a:rPr>
              <a:t>2.</a:t>
            </a:r>
            <a:r>
              <a:rPr lang="zh-CN" altLang="en-US" dirty="0">
                <a:sym typeface="+mn-ea"/>
              </a:rPr>
              <a:t>无固定的打开</a:t>
            </a:r>
            <a:endParaRPr lang="zh-CN" altLang="en-US" dirty="0">
              <a:sym typeface="+mn-ea"/>
            </a:endParaRPr>
          </a:p>
          <a:p>
            <a:pPr algn="l"/>
            <a:r>
              <a:rPr lang="en-US" altLang="zh-CN" dirty="0">
                <a:sym typeface="+mn-ea"/>
              </a:rPr>
              <a:t>3.</a:t>
            </a:r>
            <a:r>
              <a:rPr lang="zh-CN" altLang="en-US" dirty="0">
                <a:sym typeface="+mn-ea"/>
              </a:rPr>
              <a:t>数据精细化控制较弱</a:t>
            </a:r>
            <a:r>
              <a:rPr lang="en-US" altLang="zh-CN" baseline="30000" dirty="0">
                <a:latin typeface="宋体" panose="02010600030101010101" pitchFamily="2" charset="-122"/>
                <a:ea typeface="宋体" panose="02010600030101010101" pitchFamily="2" charset="-122"/>
                <a:cs typeface="宋体" panose="02010600030101010101" pitchFamily="2" charset="-122"/>
                <a:sym typeface="+mn-ea"/>
              </a:rPr>
              <a:t>[1]</a:t>
            </a:r>
            <a:endParaRPr lang="zh-CN" altLang="en-US" dirty="0">
              <a:sym typeface="+mn-ea"/>
            </a:endParaRPr>
          </a:p>
        </p:txBody>
      </p:sp>
      <p:sp>
        <p:nvSpPr>
          <p:cNvPr id="3" name="Text Box 2"/>
          <p:cNvSpPr txBox="1"/>
          <p:nvPr/>
        </p:nvSpPr>
        <p:spPr>
          <a:xfrm>
            <a:off x="722630" y="3820795"/>
            <a:ext cx="2999740" cy="1753235"/>
          </a:xfrm>
          <a:prstGeom prst="rect">
            <a:avLst/>
          </a:prstGeom>
          <a:noFill/>
        </p:spPr>
        <p:txBody>
          <a:bodyPr wrap="square" rtlCol="0">
            <a:spAutoFit/>
          </a:bodyPr>
          <a:lstStyle/>
          <a:p>
            <a:pPr algn="l"/>
            <a:r>
              <a:rPr lang="en-US" dirty="0"/>
              <a:t>1.</a:t>
            </a:r>
            <a:r>
              <a:rPr lang="zh-CN" altLang="en-US" dirty="0"/>
              <a:t>类似网页不多</a:t>
            </a:r>
            <a:endParaRPr lang="zh-CN" altLang="en-US" dirty="0"/>
          </a:p>
          <a:p>
            <a:pPr algn="l"/>
            <a:r>
              <a:rPr lang="zh-CN" altLang="en-US" dirty="0">
                <a:sym typeface="+mn-ea"/>
              </a:rPr>
              <a:t>类似的专注于旅游打卡的网页几乎没有。</a:t>
            </a:r>
            <a:endParaRPr lang="zh-CN" altLang="en-US" dirty="0">
              <a:sym typeface="+mn-ea"/>
            </a:endParaRPr>
          </a:p>
          <a:p>
            <a:pPr algn="l"/>
            <a:r>
              <a:rPr lang="en-US" altLang="zh-CN" dirty="0">
                <a:sym typeface="+mn-ea"/>
              </a:rPr>
              <a:t>2.</a:t>
            </a:r>
            <a:r>
              <a:rPr lang="zh-CN" altLang="en-US" dirty="0">
                <a:sym typeface="+mn-ea"/>
              </a:rPr>
              <a:t>人们对网页接受程度高</a:t>
            </a:r>
            <a:endParaRPr lang="zh-CN" altLang="en-US" dirty="0">
              <a:sym typeface="+mn-ea"/>
            </a:endParaRPr>
          </a:p>
          <a:p>
            <a:pPr algn="l"/>
            <a:r>
              <a:rPr lang="zh-CN" altLang="en-US" dirty="0">
                <a:sym typeface="+mn-ea"/>
              </a:rPr>
              <a:t>人们更愿意去尝试不用下载、不用授权的网页。</a:t>
            </a:r>
            <a:endParaRPr lang="en-US" altLang="zh-CN" dirty="0">
              <a:sym typeface="+mn-ea"/>
            </a:endParaRPr>
          </a:p>
        </p:txBody>
      </p:sp>
      <p:sp>
        <p:nvSpPr>
          <p:cNvPr id="6" name="Text Box 5"/>
          <p:cNvSpPr txBox="1"/>
          <p:nvPr/>
        </p:nvSpPr>
        <p:spPr>
          <a:xfrm>
            <a:off x="8535035" y="3820795"/>
            <a:ext cx="2999740" cy="1753235"/>
          </a:xfrm>
          <a:prstGeom prst="rect">
            <a:avLst/>
          </a:prstGeom>
          <a:noFill/>
        </p:spPr>
        <p:txBody>
          <a:bodyPr wrap="square" rtlCol="0">
            <a:spAutoFit/>
          </a:bodyPr>
          <a:lstStyle/>
          <a:p>
            <a:pPr algn="l"/>
            <a:r>
              <a:rPr lang="en-US" dirty="0"/>
              <a:t>1.</a:t>
            </a:r>
            <a:r>
              <a:rPr lang="zh-CN" altLang="en-US" dirty="0"/>
              <a:t>复制速度较快</a:t>
            </a:r>
            <a:endParaRPr lang="zh-CN" altLang="en-US" dirty="0"/>
          </a:p>
          <a:p>
            <a:pPr algn="l"/>
            <a:r>
              <a:rPr lang="zh-CN" altLang="en-US" dirty="0"/>
              <a:t>网站作品同质化严重，该网站一出现就可能被复制。</a:t>
            </a:r>
            <a:endParaRPr lang="zh-CN" altLang="en-US" dirty="0"/>
          </a:p>
          <a:p>
            <a:pPr algn="l"/>
            <a:r>
              <a:rPr lang="en-US" altLang="zh-CN" dirty="0">
                <a:sym typeface="+mn-ea"/>
              </a:rPr>
              <a:t>2.</a:t>
            </a:r>
            <a:r>
              <a:rPr lang="zh-CN" altLang="en-US" dirty="0">
                <a:sym typeface="+mn-ea"/>
              </a:rPr>
              <a:t>用户粘性差</a:t>
            </a:r>
            <a:endParaRPr lang="zh-CN" altLang="en-US" dirty="0">
              <a:sym typeface="+mn-ea"/>
            </a:endParaRPr>
          </a:p>
          <a:p>
            <a:pPr algn="l"/>
            <a:r>
              <a:rPr lang="zh-CN" altLang="en-US" dirty="0">
                <a:sym typeface="+mn-ea"/>
              </a:rPr>
              <a:t>用户浏览后注册、收藏的可能性很低。</a:t>
            </a:r>
            <a:r>
              <a:rPr lang="en-US" altLang="zh-CN" baseline="30000" dirty="0">
                <a:latin typeface="宋体" panose="02010600030101010101" pitchFamily="2" charset="-122"/>
                <a:ea typeface="宋体" panose="02010600030101010101" pitchFamily="2" charset="-122"/>
                <a:cs typeface="宋体" panose="02010600030101010101" pitchFamily="2" charset="-122"/>
                <a:sym typeface="+mn-ea"/>
              </a:rPr>
              <a:t>[1]</a:t>
            </a:r>
            <a:endParaRPr lang="zh-CN" altLang="en-US" dirty="0">
              <a:sym typeface="+mn-ea"/>
            </a:endParaRPr>
          </a:p>
        </p:txBody>
      </p:sp>
      <p:sp>
        <p:nvSpPr>
          <p:cNvPr id="7" name="Text Box 6"/>
          <p:cNvSpPr txBox="1"/>
          <p:nvPr/>
        </p:nvSpPr>
        <p:spPr>
          <a:xfrm>
            <a:off x="4933315" y="935990"/>
            <a:ext cx="2326640" cy="460375"/>
          </a:xfrm>
          <a:prstGeom prst="rect">
            <a:avLst/>
          </a:prstGeom>
          <a:noFill/>
        </p:spPr>
        <p:txBody>
          <a:bodyPr wrap="none" rtlCol="0">
            <a:spAutoFit/>
          </a:bodyPr>
          <a:lstStyle/>
          <a:p>
            <a:r>
              <a:rPr lang="zh-CN" altLang="en-US" sz="2400" b="1">
                <a:latin typeface="宋体" panose="02010600030101010101" pitchFamily="2" charset="-122"/>
                <a:ea typeface="宋体" panose="02010600030101010101" pitchFamily="2" charset="-122"/>
                <a:cs typeface="宋体" panose="02010600030101010101" pitchFamily="2" charset="-122"/>
              </a:rPr>
              <a:t>客户端：</a:t>
            </a:r>
            <a:r>
              <a:rPr lang="en-US" altLang="zh-CN" sz="2400" b="1">
                <a:latin typeface="宋体" panose="02010600030101010101" pitchFamily="2" charset="-122"/>
                <a:ea typeface="宋体" panose="02010600030101010101" pitchFamily="2" charset="-122"/>
                <a:cs typeface="宋体" panose="02010600030101010101" pitchFamily="2" charset="-122"/>
              </a:rPr>
              <a:t>H5</a:t>
            </a:r>
            <a:r>
              <a:rPr lang="zh-CN" altLang="en-US" sz="2400" b="1">
                <a:latin typeface="宋体" panose="02010600030101010101" pitchFamily="2" charset="-122"/>
                <a:ea typeface="宋体" panose="02010600030101010101" pitchFamily="2" charset="-122"/>
                <a:cs typeface="宋体" panose="02010600030101010101" pitchFamily="2" charset="-122"/>
              </a:rPr>
              <a:t>网页</a:t>
            </a:r>
            <a:endParaRPr lang="zh-CN" altLang="en-US" sz="2400"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9554" y="0"/>
            <a:ext cx="1221474" cy="1221474"/>
          </a:xfrm>
          <a:prstGeom prst="rect">
            <a:avLst/>
          </a:prstGeom>
        </p:spPr>
      </p:pic>
      <p:sp>
        <p:nvSpPr>
          <p:cNvPr id="18" name="TextBox 17"/>
          <p:cNvSpPr txBox="1"/>
          <p:nvPr/>
        </p:nvSpPr>
        <p:spPr>
          <a:xfrm>
            <a:off x="1423670" y="358775"/>
            <a:ext cx="2299335" cy="460375"/>
          </a:xfrm>
          <a:prstGeom prst="rect">
            <a:avLst/>
          </a:prstGeom>
          <a:noFill/>
        </p:spPr>
        <p:txBody>
          <a:bodyPr wrap="square" rtlCol="0">
            <a:spAutoFit/>
          </a:bodyPr>
          <a:lstStyle/>
          <a:p>
            <a:r>
              <a:rPr lang="zh-CN" altLang="en-US" sz="2400" b="1" dirty="0"/>
              <a:t>技术可行性 </a:t>
            </a:r>
            <a:endParaRPr lang="en-US" altLang="zh-CN" sz="2400" b="1" dirty="0"/>
          </a:p>
        </p:txBody>
      </p:sp>
      <p:graphicFrame>
        <p:nvGraphicFramePr>
          <p:cNvPr id="4" name="Diagram 3"/>
          <p:cNvGraphicFramePr/>
          <p:nvPr/>
        </p:nvGraphicFramePr>
        <p:xfrm>
          <a:off x="3390900" y="1513840"/>
          <a:ext cx="5410835" cy="42043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Box 4"/>
          <p:cNvSpPr txBox="1"/>
          <p:nvPr/>
        </p:nvSpPr>
        <p:spPr>
          <a:xfrm>
            <a:off x="722630" y="1807210"/>
            <a:ext cx="2999740" cy="1753235"/>
          </a:xfrm>
          <a:prstGeom prst="rect">
            <a:avLst/>
          </a:prstGeom>
          <a:noFill/>
        </p:spPr>
        <p:txBody>
          <a:bodyPr wrap="square" rtlCol="0">
            <a:spAutoFit/>
          </a:bodyPr>
          <a:lstStyle/>
          <a:p>
            <a:pPr algn="l"/>
            <a:r>
              <a:rPr lang="en-US" dirty="0"/>
              <a:t>1.</a:t>
            </a:r>
            <a:r>
              <a:rPr lang="zh-CN" altLang="en-US" dirty="0"/>
              <a:t>即用即走</a:t>
            </a:r>
            <a:endParaRPr lang="zh-CN" altLang="en-US" dirty="0"/>
          </a:p>
          <a:p>
            <a:pPr algn="l"/>
            <a:r>
              <a:rPr lang="zh-CN" altLang="en-US" dirty="0">
                <a:sym typeface="+mn-ea"/>
              </a:rPr>
              <a:t>即用即走使得小程序可以代替许多</a:t>
            </a:r>
            <a:r>
              <a:rPr lang="en-US" altLang="zh-CN" dirty="0">
                <a:sym typeface="+mn-ea"/>
              </a:rPr>
              <a:t>APP</a:t>
            </a:r>
            <a:r>
              <a:rPr lang="zh-CN" altLang="en-US" dirty="0">
                <a:sym typeface="+mn-ea"/>
              </a:rPr>
              <a:t>。</a:t>
            </a:r>
            <a:endParaRPr lang="en-US" altLang="zh-CN" dirty="0">
              <a:sym typeface="+mn-ea"/>
            </a:endParaRPr>
          </a:p>
          <a:p>
            <a:pPr algn="l"/>
            <a:r>
              <a:rPr lang="en-US" altLang="zh-CN" dirty="0">
                <a:sym typeface="+mn-ea"/>
              </a:rPr>
              <a:t>2.</a:t>
            </a:r>
            <a:r>
              <a:rPr lang="zh-CN" altLang="en-US" dirty="0">
                <a:sym typeface="+mn-ea"/>
              </a:rPr>
              <a:t>开发推广成本低</a:t>
            </a:r>
            <a:endParaRPr lang="zh-CN" altLang="en-US" dirty="0">
              <a:sym typeface="+mn-ea"/>
            </a:endParaRPr>
          </a:p>
          <a:p>
            <a:pPr algn="l"/>
            <a:r>
              <a:rPr lang="zh-CN" altLang="en-US" dirty="0">
                <a:sym typeface="+mn-ea"/>
              </a:rPr>
              <a:t>小程序内嵌在微信内，各种成本消耗少。</a:t>
            </a:r>
            <a:r>
              <a:rPr lang="en-US" altLang="zh-CN" baseline="30000" dirty="0">
                <a:latin typeface="宋体" panose="02010600030101010101" pitchFamily="2" charset="-122"/>
                <a:ea typeface="宋体" panose="02010600030101010101" pitchFamily="2" charset="-122"/>
                <a:cs typeface="宋体" panose="02010600030101010101" pitchFamily="2" charset="-122"/>
                <a:sym typeface="+mn-ea"/>
              </a:rPr>
              <a:t>[4]</a:t>
            </a:r>
            <a:endParaRPr lang="en-US" altLang="zh-CN" dirty="0">
              <a:sym typeface="+mn-ea"/>
            </a:endParaRPr>
          </a:p>
        </p:txBody>
      </p:sp>
      <p:sp>
        <p:nvSpPr>
          <p:cNvPr id="2" name="Text Box 1"/>
          <p:cNvSpPr txBox="1"/>
          <p:nvPr/>
        </p:nvSpPr>
        <p:spPr>
          <a:xfrm>
            <a:off x="8535035" y="1807210"/>
            <a:ext cx="3150870" cy="1476375"/>
          </a:xfrm>
          <a:prstGeom prst="rect">
            <a:avLst/>
          </a:prstGeom>
          <a:noFill/>
        </p:spPr>
        <p:txBody>
          <a:bodyPr wrap="square" rtlCol="0">
            <a:spAutoFit/>
          </a:bodyPr>
          <a:lstStyle/>
          <a:p>
            <a:pPr algn="l"/>
            <a:r>
              <a:rPr lang="en-US" dirty="0"/>
              <a:t>1.</a:t>
            </a:r>
            <a:r>
              <a:rPr lang="zh-CN" altLang="en-US" dirty="0"/>
              <a:t>受控于微信</a:t>
            </a:r>
            <a:endParaRPr lang="en-US" dirty="0"/>
          </a:p>
          <a:p>
            <a:pPr algn="l"/>
            <a:r>
              <a:rPr lang="zh-CN" altLang="en-US" dirty="0"/>
              <a:t>小程序从功能到内容都受到微信的管控。</a:t>
            </a:r>
            <a:endParaRPr lang="zh-CN" altLang="en-US" dirty="0"/>
          </a:p>
          <a:p>
            <a:pPr algn="l"/>
            <a:r>
              <a:rPr lang="en-US" altLang="zh-CN" dirty="0">
                <a:sym typeface="+mn-ea"/>
              </a:rPr>
              <a:t>2.</a:t>
            </a:r>
            <a:r>
              <a:rPr lang="zh-CN" altLang="en-US" dirty="0">
                <a:sym typeface="+mn-ea"/>
              </a:rPr>
              <a:t>数据包限制</a:t>
            </a:r>
            <a:endParaRPr lang="zh-CN" altLang="en-US" dirty="0">
              <a:sym typeface="+mn-ea"/>
            </a:endParaRPr>
          </a:p>
          <a:p>
            <a:pPr algn="l"/>
            <a:r>
              <a:rPr lang="zh-CN" altLang="en-US" dirty="0">
                <a:latin typeface="宋体" panose="02010600030101010101" pitchFamily="2" charset="-122"/>
                <a:ea typeface="宋体" panose="02010600030101010101" pitchFamily="2" charset="-122"/>
                <a:cs typeface="宋体" panose="02010600030101010101" pitchFamily="2" charset="-122"/>
                <a:sym typeface="+mn-ea"/>
              </a:rPr>
              <a:t>无法加入过多功能和内容。</a:t>
            </a:r>
            <a:r>
              <a:rPr lang="en-US" altLang="zh-CN" baseline="30000" dirty="0">
                <a:latin typeface="宋体" panose="02010600030101010101" pitchFamily="2" charset="-122"/>
                <a:ea typeface="宋体" panose="02010600030101010101" pitchFamily="2" charset="-122"/>
                <a:cs typeface="宋体" panose="02010600030101010101" pitchFamily="2" charset="-122"/>
                <a:sym typeface="+mn-ea"/>
              </a:rPr>
              <a:t>[4]</a:t>
            </a:r>
            <a:endParaRPr lang="zh-CN" altLang="en-US" dirty="0">
              <a:sym typeface="+mn-ea"/>
            </a:endParaRPr>
          </a:p>
        </p:txBody>
      </p:sp>
      <p:sp>
        <p:nvSpPr>
          <p:cNvPr id="3" name="Text Box 2"/>
          <p:cNvSpPr txBox="1"/>
          <p:nvPr/>
        </p:nvSpPr>
        <p:spPr>
          <a:xfrm>
            <a:off x="722630" y="3820795"/>
            <a:ext cx="2999740" cy="1753235"/>
          </a:xfrm>
          <a:prstGeom prst="rect">
            <a:avLst/>
          </a:prstGeom>
          <a:noFill/>
        </p:spPr>
        <p:txBody>
          <a:bodyPr wrap="square" rtlCol="0">
            <a:spAutoFit/>
          </a:bodyPr>
          <a:lstStyle/>
          <a:p>
            <a:pPr algn="l"/>
            <a:r>
              <a:rPr lang="en-US"/>
              <a:t>1.</a:t>
            </a:r>
            <a:r>
              <a:rPr lang="zh-CN" altLang="en-US"/>
              <a:t>类似微信小程序不多</a:t>
            </a:r>
            <a:endParaRPr lang="zh-CN" altLang="en-US"/>
          </a:p>
          <a:p>
            <a:pPr algn="l"/>
            <a:r>
              <a:rPr lang="zh-CN" altLang="en-US">
                <a:sym typeface="+mn-ea"/>
              </a:rPr>
              <a:t>类似的专注于旅游打卡的微信小程序很少。</a:t>
            </a:r>
            <a:endParaRPr lang="zh-CN" altLang="en-US">
              <a:sym typeface="+mn-ea"/>
            </a:endParaRPr>
          </a:p>
          <a:p>
            <a:pPr algn="l"/>
            <a:r>
              <a:rPr lang="en-US" altLang="zh-CN">
                <a:sym typeface="+mn-ea"/>
              </a:rPr>
              <a:t>2.</a:t>
            </a:r>
            <a:r>
              <a:rPr lang="zh-CN" altLang="en-US">
                <a:sym typeface="+mn-ea"/>
              </a:rPr>
              <a:t>微信流量大</a:t>
            </a:r>
            <a:endParaRPr lang="zh-CN" altLang="en-US">
              <a:sym typeface="+mn-ea"/>
            </a:endParaRPr>
          </a:p>
          <a:p>
            <a:pPr algn="l"/>
            <a:r>
              <a:rPr lang="zh-CN" altLang="en-US">
                <a:sym typeface="+mn-ea"/>
              </a:rPr>
              <a:t>进行微信体系内的流量引导，获客容易。</a:t>
            </a:r>
            <a:r>
              <a:rPr lang="en-US" altLang="zh-CN" baseline="30000" dirty="0">
                <a:latin typeface="宋体" panose="02010600030101010101" pitchFamily="2" charset="-122"/>
                <a:ea typeface="宋体" panose="02010600030101010101" pitchFamily="2" charset="-122"/>
                <a:cs typeface="宋体" panose="02010600030101010101" pitchFamily="2" charset="-122"/>
                <a:sym typeface="+mn-ea"/>
              </a:rPr>
              <a:t>[4]</a:t>
            </a:r>
            <a:endParaRPr lang="zh-CN" altLang="en-US">
              <a:sym typeface="+mn-ea"/>
            </a:endParaRPr>
          </a:p>
        </p:txBody>
      </p:sp>
      <p:sp>
        <p:nvSpPr>
          <p:cNvPr id="6" name="Text Box 5"/>
          <p:cNvSpPr txBox="1"/>
          <p:nvPr/>
        </p:nvSpPr>
        <p:spPr>
          <a:xfrm>
            <a:off x="8535035" y="3820795"/>
            <a:ext cx="2999740" cy="1198880"/>
          </a:xfrm>
          <a:prstGeom prst="rect">
            <a:avLst/>
          </a:prstGeom>
          <a:noFill/>
        </p:spPr>
        <p:txBody>
          <a:bodyPr wrap="square" rtlCol="0">
            <a:spAutoFit/>
          </a:bodyPr>
          <a:lstStyle/>
          <a:p>
            <a:pPr algn="l"/>
            <a:r>
              <a:rPr lang="en-US" dirty="0"/>
              <a:t>1.</a:t>
            </a:r>
            <a:r>
              <a:rPr lang="zh-CN" altLang="en-US" dirty="0"/>
              <a:t>留存难</a:t>
            </a:r>
            <a:endParaRPr lang="zh-CN" altLang="en-US" dirty="0"/>
          </a:p>
          <a:p>
            <a:pPr algn="l"/>
            <a:r>
              <a:rPr lang="zh-CN" altLang="en-US" dirty="0">
                <a:latin typeface="宋体" panose="02010600030101010101" pitchFamily="2" charset="-122"/>
                <a:ea typeface="宋体" panose="02010600030101010101" pitchFamily="2" charset="-122"/>
                <a:cs typeface="宋体" panose="02010600030101010101" pitchFamily="2" charset="-122"/>
                <a:sym typeface="+mn-ea"/>
              </a:rPr>
              <a:t>获客容易留客难，小程序不容易激发用户二次使用的兴趣。</a:t>
            </a:r>
            <a:r>
              <a:rPr lang="en-US" altLang="zh-CN" baseline="30000" dirty="0">
                <a:latin typeface="宋体" panose="02010600030101010101" pitchFamily="2" charset="-122"/>
                <a:ea typeface="宋体" panose="02010600030101010101" pitchFamily="2" charset="-122"/>
                <a:cs typeface="宋体" panose="02010600030101010101" pitchFamily="2" charset="-122"/>
                <a:sym typeface="+mn-ea"/>
              </a:rPr>
              <a:t>[4]</a:t>
            </a:r>
            <a:endParaRPr lang="zh-CN" altLang="en-US" dirty="0">
              <a:sym typeface="+mn-ea"/>
            </a:endParaRPr>
          </a:p>
        </p:txBody>
      </p:sp>
      <p:sp>
        <p:nvSpPr>
          <p:cNvPr id="7" name="Text Box 6"/>
          <p:cNvSpPr txBox="1"/>
          <p:nvPr/>
        </p:nvSpPr>
        <p:spPr>
          <a:xfrm>
            <a:off x="4627245" y="935990"/>
            <a:ext cx="2937510" cy="460375"/>
          </a:xfrm>
          <a:prstGeom prst="rect">
            <a:avLst/>
          </a:prstGeom>
          <a:noFill/>
        </p:spPr>
        <p:txBody>
          <a:bodyPr wrap="none" rtlCol="0">
            <a:spAutoFit/>
          </a:bodyPr>
          <a:lstStyle/>
          <a:p>
            <a:r>
              <a:rPr lang="zh-CN" altLang="en-US" sz="2400" b="1">
                <a:latin typeface="宋体" panose="02010600030101010101" pitchFamily="2" charset="-122"/>
                <a:ea typeface="宋体" panose="02010600030101010101" pitchFamily="2" charset="-122"/>
                <a:cs typeface="宋体" panose="02010600030101010101" pitchFamily="2" charset="-122"/>
              </a:rPr>
              <a:t>客户端：微信小程序</a:t>
            </a:r>
            <a:endParaRPr lang="en-US" altLang="zh-CN" sz="2400"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6146</Words>
  <Application>WPS Presentation</Application>
  <PresentationFormat>宽屏</PresentationFormat>
  <Paragraphs>623</Paragraphs>
  <Slides>39</Slides>
  <Notes>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39</vt:i4>
      </vt:variant>
    </vt:vector>
  </HeadingPairs>
  <TitlesOfParts>
    <vt:vector size="53" baseType="lpstr">
      <vt:lpstr>Arial</vt:lpstr>
      <vt:lpstr>宋体</vt:lpstr>
      <vt:lpstr>Wingdings</vt:lpstr>
      <vt:lpstr>方正舒体</vt:lpstr>
      <vt:lpstr>Bodoni MT Black</vt:lpstr>
      <vt:lpstr>Segoe Print</vt:lpstr>
      <vt:lpstr>汉仪良品线简</vt:lpstr>
      <vt:lpstr>Calibri</vt:lpstr>
      <vt:lpstr>微软雅黑</vt:lpstr>
      <vt:lpstr>Arial Unicode MS</vt:lpstr>
      <vt:lpstr>Calibri Light</vt:lpstr>
      <vt:lpstr>Calibri</vt:lpstr>
      <vt:lpstr>微软雅黑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ASUS</cp:lastModifiedBy>
  <cp:revision>418</cp:revision>
  <dcterms:created xsi:type="dcterms:W3CDTF">2020-10-21T01:19:00Z</dcterms:created>
  <dcterms:modified xsi:type="dcterms:W3CDTF">2020-10-29T01:06:43Z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1033-11.2.0.9669</vt:lpwstr>
  </property>
</Properties>
</file>